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9144000"/>
  <p:notesSz cx="6858000" cy="9144000"/>
  <p:embeddedFontLst>
    <p:embeddedFont>
      <p:font typeface="Century Gothic"/>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Gothic-bold.fntdata"/><Relationship Id="rId11" Type="http://schemas.openxmlformats.org/officeDocument/2006/relationships/slide" Target="slides/slide5.xml"/><Relationship Id="rId22" Type="http://schemas.openxmlformats.org/officeDocument/2006/relationships/font" Target="fonts/CenturyGothic-boldItalic.fntdata"/><Relationship Id="rId10" Type="http://schemas.openxmlformats.org/officeDocument/2006/relationships/slide" Target="slides/slide4.xml"/><Relationship Id="rId21" Type="http://schemas.openxmlformats.org/officeDocument/2006/relationships/font" Target="fonts/CenturyGothic-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CenturyGothic-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74870ce15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74870ce1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274870ce15_0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74870ce15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74870ce1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1274870ce15_0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b6acdba0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11b6acdba06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74870ce1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74870ce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274870ce1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74870ce15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74870ce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274870ce15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74870ce15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74870ce1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274870ce15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74870ce15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74870ce1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274870ce15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74870ce15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74870ce1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274870ce15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74870ce15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74870ce1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274870ce15_0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4.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us Aerial 1">
  <p:cSld name="Campus Aerial 1">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3" name="Google Shape;13;p2"/>
          <p:cNvSpPr txBox="1"/>
          <p:nvPr>
            <p:ph idx="1" type="body"/>
          </p:nvPr>
        </p:nvSpPr>
        <p:spPr>
          <a:xfrm>
            <a:off x="123825" y="1364341"/>
            <a:ext cx="5776232" cy="201023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2"/>
          <p:cNvSpPr txBox="1"/>
          <p:nvPr>
            <p:ph idx="2" type="body"/>
          </p:nvPr>
        </p:nvSpPr>
        <p:spPr>
          <a:xfrm>
            <a:off x="115888" y="4898571"/>
            <a:ext cx="5784169" cy="125616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dk1"/>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 name="Google Shape;15;p2"/>
          <p:cNvSpPr txBox="1"/>
          <p:nvPr>
            <p:ph idx="3" type="body"/>
          </p:nvPr>
        </p:nvSpPr>
        <p:spPr>
          <a:xfrm>
            <a:off x="123825" y="3512457"/>
            <a:ext cx="5776232" cy="120468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16" name="Google Shape;16;p2"/>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17" name="Google Shape;17;p2"/>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18" name="Google Shape;18;p2"/>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19" name="Google Shape;19;p2"/>
          <p:cNvSpPr txBox="1"/>
          <p:nvPr>
            <p:ph idx="11" type="ftr"/>
          </p:nvPr>
        </p:nvSpPr>
        <p:spPr>
          <a:xfrm>
            <a:off x="6047030" y="6520372"/>
            <a:ext cx="2938212" cy="201103"/>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Lab">
  <p:cSld name="Clean Lab">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97" name="Google Shape;97;p12"/>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98" name="Google Shape;98;p12"/>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99" name="Google Shape;99;p12"/>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0" name="Google Shape;100;p12"/>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1" name="Google Shape;101;p12"/>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2" name="Google Shape;102;p12"/>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mistry">
  <p:cSld name="Chemistry">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05" name="Google Shape;105;p13"/>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06" name="Google Shape;106;p13"/>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07" name="Google Shape;107;p13"/>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8" name="Google Shape;108;p13"/>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3"/>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0" name="Google Shape;110;p13"/>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le Graduate">
  <p:cSld name="Male Graduate">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13" name="Google Shape;113;p14"/>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14" name="Google Shape;114;p14"/>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15" name="Google Shape;115;p14"/>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6" name="Google Shape;116;p14"/>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4"/>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4"/>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le Student Studying">
  <p:cSld name="Male Student Studying">
    <p:spTree>
      <p:nvGrpSpPr>
        <p:cNvPr id="119" name="Shape 119"/>
        <p:cNvGrpSpPr/>
        <p:nvPr/>
      </p:nvGrpSpPr>
      <p:grpSpPr>
        <a:xfrm>
          <a:off x="0" y="0"/>
          <a:ext cx="0" cy="0"/>
          <a:chOff x="0" y="0"/>
          <a:chExt cx="0" cy="0"/>
        </a:xfrm>
      </p:grpSpPr>
      <p:pic>
        <p:nvPicPr>
          <p:cNvPr id="120" name="Google Shape;120;p15"/>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21" name="Google Shape;121;p15"/>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22" name="Google Shape;122;p15"/>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23" name="Google Shape;123;p15"/>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4" name="Google Shape;124;p15"/>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5275" lvl="4" marL="2286000" marR="0" rtl="0" algn="l">
              <a:spcBef>
                <a:spcPts val="1200"/>
              </a:spcBef>
              <a:spcAft>
                <a:spcPts val="0"/>
              </a:spcAft>
              <a:buClr>
                <a:schemeClr val="dk1"/>
              </a:buClr>
              <a:buSzPts val="1050"/>
              <a:buFont typeface="Arial"/>
              <a:buChar char="•"/>
              <a:defRPr b="0" i="0" sz="105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5" name="Google Shape;125;p15"/>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6" name="Google Shape;126;p15"/>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ghter">
  <p:cSld name="Laughter">
    <p:spTree>
      <p:nvGrpSpPr>
        <p:cNvPr id="127" name="Shape 127"/>
        <p:cNvGrpSpPr/>
        <p:nvPr/>
      </p:nvGrpSpPr>
      <p:grpSpPr>
        <a:xfrm>
          <a:off x="0" y="0"/>
          <a:ext cx="0" cy="0"/>
          <a:chOff x="0" y="0"/>
          <a:chExt cx="0" cy="0"/>
        </a:xfrm>
      </p:grpSpPr>
      <p:pic>
        <p:nvPicPr>
          <p:cNvPr id="128" name="Google Shape;128;p16"/>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29" name="Google Shape;129;p16"/>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30" name="Google Shape;130;p16"/>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31" name="Google Shape;131;p16"/>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2" name="Google Shape;132;p16"/>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5275" lvl="4" marL="2286000" marR="0" rtl="0" algn="l">
              <a:spcBef>
                <a:spcPts val="1200"/>
              </a:spcBef>
              <a:spcAft>
                <a:spcPts val="0"/>
              </a:spcAft>
              <a:buClr>
                <a:schemeClr val="dk1"/>
              </a:buClr>
              <a:buSzPts val="1050"/>
              <a:buFont typeface="Arial"/>
              <a:buChar char="•"/>
              <a:defRPr b="0" i="0" sz="105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3" name="Google Shape;133;p16"/>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4" name="Google Shape;134;p16"/>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sic">
  <p:cSld name="Music">
    <p:spTree>
      <p:nvGrpSpPr>
        <p:cNvPr id="135" name="Shape 135"/>
        <p:cNvGrpSpPr/>
        <p:nvPr/>
      </p:nvGrpSpPr>
      <p:grpSpPr>
        <a:xfrm>
          <a:off x="0" y="0"/>
          <a:ext cx="0" cy="0"/>
          <a:chOff x="0" y="0"/>
          <a:chExt cx="0" cy="0"/>
        </a:xfrm>
      </p:grpSpPr>
      <p:pic>
        <p:nvPicPr>
          <p:cNvPr id="136" name="Google Shape;136;p17"/>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37" name="Google Shape;137;p17"/>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38" name="Google Shape;138;p17"/>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39" name="Google Shape;139;p17"/>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0" name="Google Shape;140;p17"/>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1" name="Google Shape;141;p17"/>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2" name="Google Shape;142;p17"/>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rm Life">
  <p:cSld name="Dorm Life">
    <p:spTree>
      <p:nvGrpSpPr>
        <p:cNvPr id="143" name="Shape 143"/>
        <p:cNvGrpSpPr/>
        <p:nvPr/>
      </p:nvGrpSpPr>
      <p:grpSpPr>
        <a:xfrm>
          <a:off x="0" y="0"/>
          <a:ext cx="0" cy="0"/>
          <a:chOff x="0" y="0"/>
          <a:chExt cx="0" cy="0"/>
        </a:xfrm>
      </p:grpSpPr>
      <p:pic>
        <p:nvPicPr>
          <p:cNvPr id="144" name="Google Shape;144;p18"/>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45" name="Google Shape;145;p18"/>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46" name="Google Shape;146;p18"/>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47" name="Google Shape;147;p18"/>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8" name="Google Shape;148;p18"/>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9" name="Google Shape;149;p18"/>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18"/>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unity">
  <p:cSld name="Community">
    <p:spTree>
      <p:nvGrpSpPr>
        <p:cNvPr id="151" name="Shape 151"/>
        <p:cNvGrpSpPr/>
        <p:nvPr/>
      </p:nvGrpSpPr>
      <p:grpSpPr>
        <a:xfrm>
          <a:off x="0" y="0"/>
          <a:ext cx="0" cy="0"/>
          <a:chOff x="0" y="0"/>
          <a:chExt cx="0" cy="0"/>
        </a:xfrm>
      </p:grpSpPr>
      <p:pic>
        <p:nvPicPr>
          <p:cNvPr id="152" name="Google Shape;152;p19"/>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53" name="Google Shape;153;p19"/>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54" name="Google Shape;154;p19"/>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55" name="Google Shape;155;p19"/>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6" name="Google Shape;156;p19"/>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7" name="Google Shape;157;p19"/>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8" name="Google Shape;158;p19"/>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bbio (Interior)">
  <p:cSld name="Babbio (Interior)">
    <p:spTree>
      <p:nvGrpSpPr>
        <p:cNvPr id="159" name="Shape 159"/>
        <p:cNvGrpSpPr/>
        <p:nvPr/>
      </p:nvGrpSpPr>
      <p:grpSpPr>
        <a:xfrm>
          <a:off x="0" y="0"/>
          <a:ext cx="0" cy="0"/>
          <a:chOff x="0" y="0"/>
          <a:chExt cx="0" cy="0"/>
        </a:xfrm>
      </p:grpSpPr>
      <p:pic>
        <p:nvPicPr>
          <p:cNvPr id="160" name="Google Shape;160;p20"/>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61" name="Google Shape;161;p20"/>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62" name="Google Shape;162;p20"/>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63" name="Google Shape;163;p20"/>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4" name="Google Shape;164;p20"/>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5" name="Google Shape;165;p20"/>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6" name="Google Shape;166;p20"/>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AS">
  <p:cSld name="EAS">
    <p:spTree>
      <p:nvGrpSpPr>
        <p:cNvPr id="167" name="Shape 167"/>
        <p:cNvGrpSpPr/>
        <p:nvPr/>
      </p:nvGrpSpPr>
      <p:grpSpPr>
        <a:xfrm>
          <a:off x="0" y="0"/>
          <a:ext cx="0" cy="0"/>
          <a:chOff x="0" y="0"/>
          <a:chExt cx="0" cy="0"/>
        </a:xfrm>
      </p:grpSpPr>
      <p:pic>
        <p:nvPicPr>
          <p:cNvPr id="168" name="Google Shape;168;p2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69" name="Google Shape;169;p21"/>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70" name="Google Shape;170;p21"/>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71" name="Google Shape;171;p21"/>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2" name="Google Shape;172;p21"/>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21"/>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4" name="Google Shape;174;p21"/>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bbio Center Skyline ">
  <p:cSld name="Babbio Center Skyline ">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2" name="Google Shape;22;p3"/>
          <p:cNvSpPr txBox="1"/>
          <p:nvPr>
            <p:ph idx="1" type="body"/>
          </p:nvPr>
        </p:nvSpPr>
        <p:spPr>
          <a:xfrm>
            <a:off x="123825" y="1364341"/>
            <a:ext cx="5776232" cy="201023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2" type="body"/>
          </p:nvPr>
        </p:nvSpPr>
        <p:spPr>
          <a:xfrm>
            <a:off x="115888" y="4898571"/>
            <a:ext cx="5784169" cy="125616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dk1"/>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3" type="body"/>
          </p:nvPr>
        </p:nvSpPr>
        <p:spPr>
          <a:xfrm>
            <a:off x="123825" y="3512457"/>
            <a:ext cx="5776232" cy="120468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25" name="Google Shape;25;p3"/>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26" name="Google Shape;26;p3"/>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27" name="Google Shape;27;p3"/>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28" name="Google Shape;28;p3"/>
          <p:cNvSpPr txBox="1"/>
          <p:nvPr>
            <p:ph idx="11" type="ftr"/>
          </p:nvPr>
        </p:nvSpPr>
        <p:spPr>
          <a:xfrm>
            <a:off x="6047030" y="6520372"/>
            <a:ext cx="2938212" cy="201103"/>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rchbearer">
  <p:cSld name="Torchbearer">
    <p:spTree>
      <p:nvGrpSpPr>
        <p:cNvPr id="175" name="Shape 175"/>
        <p:cNvGrpSpPr/>
        <p:nvPr/>
      </p:nvGrpSpPr>
      <p:grpSpPr>
        <a:xfrm>
          <a:off x="0" y="0"/>
          <a:ext cx="0" cy="0"/>
          <a:chOff x="0" y="0"/>
          <a:chExt cx="0" cy="0"/>
        </a:xfrm>
      </p:grpSpPr>
      <p:pic>
        <p:nvPicPr>
          <p:cNvPr id="176" name="Google Shape;176;p22"/>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77" name="Google Shape;177;p22"/>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78" name="Google Shape;178;p22"/>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79" name="Google Shape;179;p22"/>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0" name="Google Shape;180;p22"/>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1" name="Google Shape;181;p22"/>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2" name="Google Shape;182;p22"/>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using">
  <p:cSld name="Housing">
    <p:spTree>
      <p:nvGrpSpPr>
        <p:cNvPr id="183" name="Shape 183"/>
        <p:cNvGrpSpPr/>
        <p:nvPr/>
      </p:nvGrpSpPr>
      <p:grpSpPr>
        <a:xfrm>
          <a:off x="0" y="0"/>
          <a:ext cx="0" cy="0"/>
          <a:chOff x="0" y="0"/>
          <a:chExt cx="0" cy="0"/>
        </a:xfrm>
      </p:grpSpPr>
      <p:pic>
        <p:nvPicPr>
          <p:cNvPr id="184" name="Google Shape;184;p23"/>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85" name="Google Shape;185;p23"/>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86" name="Google Shape;186;p23"/>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87" name="Google Shape;187;p23"/>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8" name="Google Shape;188;p23"/>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9" name="Google Shape;189;p23"/>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3"/>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YC">
  <p:cSld name="NYC">
    <p:spTree>
      <p:nvGrpSpPr>
        <p:cNvPr id="191" name="Shape 191"/>
        <p:cNvGrpSpPr/>
        <p:nvPr/>
      </p:nvGrpSpPr>
      <p:grpSpPr>
        <a:xfrm>
          <a:off x="0" y="0"/>
          <a:ext cx="0" cy="0"/>
          <a:chOff x="0" y="0"/>
          <a:chExt cx="0" cy="0"/>
        </a:xfrm>
      </p:grpSpPr>
      <p:pic>
        <p:nvPicPr>
          <p:cNvPr id="192" name="Google Shape;192;p24"/>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93" name="Google Shape;193;p24"/>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94" name="Google Shape;194;p24"/>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95" name="Google Shape;195;p24"/>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6" name="Google Shape;196;p24"/>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24"/>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8" name="Google Shape;198;p24"/>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Med">
  <p:cSld name="BioMed">
    <p:spTree>
      <p:nvGrpSpPr>
        <p:cNvPr id="199" name="Shape 199"/>
        <p:cNvGrpSpPr/>
        <p:nvPr/>
      </p:nvGrpSpPr>
      <p:grpSpPr>
        <a:xfrm>
          <a:off x="0" y="0"/>
          <a:ext cx="0" cy="0"/>
          <a:chOff x="0" y="0"/>
          <a:chExt cx="0" cy="0"/>
        </a:xfrm>
      </p:grpSpPr>
      <p:pic>
        <p:nvPicPr>
          <p:cNvPr id="200" name="Google Shape;200;p25"/>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01" name="Google Shape;201;p25"/>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02" name="Google Shape;202;p25"/>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03" name="Google Shape;203;p25"/>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4" name="Google Shape;204;p25"/>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25"/>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6" name="Google Shape;206;p25"/>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e">
  <p:cSld name="Finance">
    <p:spTree>
      <p:nvGrpSpPr>
        <p:cNvPr id="207" name="Shape 207"/>
        <p:cNvGrpSpPr/>
        <p:nvPr/>
      </p:nvGrpSpPr>
      <p:grpSpPr>
        <a:xfrm>
          <a:off x="0" y="0"/>
          <a:ext cx="0" cy="0"/>
          <a:chOff x="0" y="0"/>
          <a:chExt cx="0" cy="0"/>
        </a:xfrm>
      </p:grpSpPr>
      <p:pic>
        <p:nvPicPr>
          <p:cNvPr id="208" name="Google Shape;208;p26"/>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09" name="Google Shape;209;p26"/>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10" name="Google Shape;210;p26"/>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11" name="Google Shape;211;p26"/>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2" name="Google Shape;212;p26"/>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3" name="Google Shape;213;p26"/>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 name="Google Shape;214;p26"/>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p:cSld name="Data">
    <p:spTree>
      <p:nvGrpSpPr>
        <p:cNvPr id="215" name="Shape 215"/>
        <p:cNvGrpSpPr/>
        <p:nvPr/>
      </p:nvGrpSpPr>
      <p:grpSpPr>
        <a:xfrm>
          <a:off x="0" y="0"/>
          <a:ext cx="0" cy="0"/>
          <a:chOff x="0" y="0"/>
          <a:chExt cx="0" cy="0"/>
        </a:xfrm>
      </p:grpSpPr>
      <p:pic>
        <p:nvPicPr>
          <p:cNvPr id="216" name="Google Shape;216;p27"/>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17" name="Google Shape;217;p27"/>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18" name="Google Shape;218;p27"/>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19" name="Google Shape;219;p27"/>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0" name="Google Shape;220;p27"/>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1" name="Google Shape;221;p27"/>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2" name="Google Shape;222;p27"/>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ars">
  <p:cSld name="Gears">
    <p:spTree>
      <p:nvGrpSpPr>
        <p:cNvPr id="223" name="Shape 223"/>
        <p:cNvGrpSpPr/>
        <p:nvPr/>
      </p:nvGrpSpPr>
      <p:grpSpPr>
        <a:xfrm>
          <a:off x="0" y="0"/>
          <a:ext cx="0" cy="0"/>
          <a:chOff x="0" y="0"/>
          <a:chExt cx="0" cy="0"/>
        </a:xfrm>
      </p:grpSpPr>
      <p:pic>
        <p:nvPicPr>
          <p:cNvPr id="224" name="Google Shape;224;p28"/>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25" name="Google Shape;225;p28"/>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26" name="Google Shape;226;p28"/>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27" name="Google Shape;227;p28"/>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8" name="Google Shape;228;p28"/>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9" name="Google Shape;229;p28"/>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0" name="Google Shape;230;p28"/>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Bullets">
  <p:cSld name="Subhead w/ Bullets">
    <p:spTree>
      <p:nvGrpSpPr>
        <p:cNvPr id="235" name="Shape 235"/>
        <p:cNvGrpSpPr/>
        <p:nvPr/>
      </p:nvGrpSpPr>
      <p:grpSpPr>
        <a:xfrm>
          <a:off x="0" y="0"/>
          <a:ext cx="0" cy="0"/>
          <a:chOff x="0" y="0"/>
          <a:chExt cx="0" cy="0"/>
        </a:xfrm>
      </p:grpSpPr>
      <p:sp>
        <p:nvSpPr>
          <p:cNvPr id="236" name="Google Shape;236;p30"/>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0" marR="0" rtl="0" algn="l">
              <a:spcBef>
                <a:spcPts val="0"/>
              </a:spcBef>
              <a:buNone/>
              <a:defRPr b="0" i="0" sz="1200" u="none" cap="none" strike="noStrike">
                <a:solidFill>
                  <a:schemeClr val="dk1"/>
                </a:solidFill>
                <a:latin typeface="Calibri"/>
                <a:ea typeface="Calibri"/>
                <a:cs typeface="Calibri"/>
                <a:sym typeface="Calibri"/>
              </a:defRPr>
            </a:lvl2pPr>
            <a:lvl3pPr indent="0" lvl="2" marL="0" marR="0" rtl="0" algn="l">
              <a:spcBef>
                <a:spcPts val="0"/>
              </a:spcBef>
              <a:buNone/>
              <a:defRPr b="0" i="0" sz="1200" u="none" cap="none" strike="noStrike">
                <a:solidFill>
                  <a:schemeClr val="dk1"/>
                </a:solidFill>
                <a:latin typeface="Calibri"/>
                <a:ea typeface="Calibri"/>
                <a:cs typeface="Calibri"/>
                <a:sym typeface="Calibri"/>
              </a:defRPr>
            </a:lvl3pPr>
            <a:lvl4pPr indent="0" lvl="3" marL="0" marR="0" rtl="0" algn="l">
              <a:spcBef>
                <a:spcPts val="0"/>
              </a:spcBef>
              <a:buNone/>
              <a:defRPr b="0" i="0" sz="1200" u="none" cap="none" strike="noStrike">
                <a:solidFill>
                  <a:schemeClr val="dk1"/>
                </a:solidFill>
                <a:latin typeface="Calibri"/>
                <a:ea typeface="Calibri"/>
                <a:cs typeface="Calibri"/>
                <a:sym typeface="Calibri"/>
              </a:defRPr>
            </a:lvl4pPr>
            <a:lvl5pPr indent="0" lvl="4" marL="0" marR="0" rtl="0" algn="l">
              <a:spcBef>
                <a:spcPts val="0"/>
              </a:spcBef>
              <a:buNone/>
              <a:defRPr b="0" i="0" sz="1200" u="none" cap="none" strike="noStrike">
                <a:solidFill>
                  <a:schemeClr val="dk1"/>
                </a:solidFill>
                <a:latin typeface="Calibri"/>
                <a:ea typeface="Calibri"/>
                <a:cs typeface="Calibri"/>
                <a:sym typeface="Calibri"/>
              </a:defRPr>
            </a:lvl5pPr>
            <a:lvl6pPr indent="0" lvl="5" marL="0" marR="0" rtl="0" algn="l">
              <a:spcBef>
                <a:spcPts val="0"/>
              </a:spcBef>
              <a:buNone/>
              <a:defRPr b="0" i="0" sz="1200" u="none" cap="none" strike="noStrike">
                <a:solidFill>
                  <a:schemeClr val="dk1"/>
                </a:solidFill>
                <a:latin typeface="Calibri"/>
                <a:ea typeface="Calibri"/>
                <a:cs typeface="Calibri"/>
                <a:sym typeface="Calibri"/>
              </a:defRPr>
            </a:lvl6pPr>
            <a:lvl7pPr indent="0" lvl="6" marL="0" marR="0" rtl="0" algn="l">
              <a:spcBef>
                <a:spcPts val="0"/>
              </a:spcBef>
              <a:buNone/>
              <a:defRPr b="0" i="0" sz="1200" u="none" cap="none" strike="noStrike">
                <a:solidFill>
                  <a:schemeClr val="dk1"/>
                </a:solidFill>
                <a:latin typeface="Calibri"/>
                <a:ea typeface="Calibri"/>
                <a:cs typeface="Calibri"/>
                <a:sym typeface="Calibri"/>
              </a:defRPr>
            </a:lvl7pPr>
            <a:lvl8pPr indent="0" lvl="7" marL="0" marR="0" rtl="0" algn="l">
              <a:spcBef>
                <a:spcPts val="0"/>
              </a:spcBef>
              <a:buNone/>
              <a:defRPr b="0" i="0" sz="1200" u="none" cap="none" strike="noStrike">
                <a:solidFill>
                  <a:schemeClr val="dk1"/>
                </a:solidFill>
                <a:latin typeface="Calibri"/>
                <a:ea typeface="Calibri"/>
                <a:cs typeface="Calibri"/>
                <a:sym typeface="Calibri"/>
              </a:defRPr>
            </a:lvl8pPr>
            <a:lvl9pPr indent="0" lvl="8" marL="0" marR="0" rtl="0" algn="l">
              <a:spcBef>
                <a:spcPts val="0"/>
              </a:spcBef>
              <a:buNone/>
              <a:defRPr b="0" i="0" sz="12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37" name="Google Shape;237;p30"/>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8" name="Google Shape;238;p30"/>
          <p:cNvSpPr txBox="1"/>
          <p:nvPr>
            <p:ph idx="1"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9" name="Google Shape;239;p30"/>
          <p:cNvSpPr txBox="1"/>
          <p:nvPr>
            <p:ph idx="2" type="body"/>
          </p:nvPr>
        </p:nvSpPr>
        <p:spPr>
          <a:xfrm>
            <a:off x="227013" y="2558866"/>
            <a:ext cx="8691562"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No Bullets">
  <p:cSld name="Subhead w/ No Bullets">
    <p:spTree>
      <p:nvGrpSpPr>
        <p:cNvPr id="240" name="Shape 240"/>
        <p:cNvGrpSpPr/>
        <p:nvPr/>
      </p:nvGrpSpPr>
      <p:grpSpPr>
        <a:xfrm>
          <a:off x="0" y="0"/>
          <a:ext cx="0" cy="0"/>
          <a:chOff x="0" y="0"/>
          <a:chExt cx="0" cy="0"/>
        </a:xfrm>
      </p:grpSpPr>
      <p:sp>
        <p:nvSpPr>
          <p:cNvPr id="241" name="Google Shape;241;p31"/>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2" name="Google Shape;242;p31"/>
          <p:cNvSpPr txBox="1"/>
          <p:nvPr>
            <p:ph idx="1"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3" name="Google Shape;243;p31"/>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0" marR="0" rtl="0" algn="l">
              <a:spcBef>
                <a:spcPts val="0"/>
              </a:spcBef>
              <a:buNone/>
              <a:defRPr b="0" i="0" sz="1200" u="none" cap="none" strike="noStrike">
                <a:solidFill>
                  <a:schemeClr val="dk1"/>
                </a:solidFill>
                <a:latin typeface="Calibri"/>
                <a:ea typeface="Calibri"/>
                <a:cs typeface="Calibri"/>
                <a:sym typeface="Calibri"/>
              </a:defRPr>
            </a:lvl2pPr>
            <a:lvl3pPr indent="0" lvl="2" marL="0" marR="0" rtl="0" algn="l">
              <a:spcBef>
                <a:spcPts val="0"/>
              </a:spcBef>
              <a:buNone/>
              <a:defRPr b="0" i="0" sz="1200" u="none" cap="none" strike="noStrike">
                <a:solidFill>
                  <a:schemeClr val="dk1"/>
                </a:solidFill>
                <a:latin typeface="Calibri"/>
                <a:ea typeface="Calibri"/>
                <a:cs typeface="Calibri"/>
                <a:sym typeface="Calibri"/>
              </a:defRPr>
            </a:lvl3pPr>
            <a:lvl4pPr indent="0" lvl="3" marL="0" marR="0" rtl="0" algn="l">
              <a:spcBef>
                <a:spcPts val="0"/>
              </a:spcBef>
              <a:buNone/>
              <a:defRPr b="0" i="0" sz="1200" u="none" cap="none" strike="noStrike">
                <a:solidFill>
                  <a:schemeClr val="dk1"/>
                </a:solidFill>
                <a:latin typeface="Calibri"/>
                <a:ea typeface="Calibri"/>
                <a:cs typeface="Calibri"/>
                <a:sym typeface="Calibri"/>
              </a:defRPr>
            </a:lvl4pPr>
            <a:lvl5pPr indent="0" lvl="4" marL="0" marR="0" rtl="0" algn="l">
              <a:spcBef>
                <a:spcPts val="0"/>
              </a:spcBef>
              <a:buNone/>
              <a:defRPr b="0" i="0" sz="1200" u="none" cap="none" strike="noStrike">
                <a:solidFill>
                  <a:schemeClr val="dk1"/>
                </a:solidFill>
                <a:latin typeface="Calibri"/>
                <a:ea typeface="Calibri"/>
                <a:cs typeface="Calibri"/>
                <a:sym typeface="Calibri"/>
              </a:defRPr>
            </a:lvl5pPr>
            <a:lvl6pPr indent="0" lvl="5" marL="0" marR="0" rtl="0" algn="l">
              <a:spcBef>
                <a:spcPts val="0"/>
              </a:spcBef>
              <a:buNone/>
              <a:defRPr b="0" i="0" sz="1200" u="none" cap="none" strike="noStrike">
                <a:solidFill>
                  <a:schemeClr val="dk1"/>
                </a:solidFill>
                <a:latin typeface="Calibri"/>
                <a:ea typeface="Calibri"/>
                <a:cs typeface="Calibri"/>
                <a:sym typeface="Calibri"/>
              </a:defRPr>
            </a:lvl6pPr>
            <a:lvl7pPr indent="0" lvl="6" marL="0" marR="0" rtl="0" algn="l">
              <a:spcBef>
                <a:spcPts val="0"/>
              </a:spcBef>
              <a:buNone/>
              <a:defRPr b="0" i="0" sz="1200" u="none" cap="none" strike="noStrike">
                <a:solidFill>
                  <a:schemeClr val="dk1"/>
                </a:solidFill>
                <a:latin typeface="Calibri"/>
                <a:ea typeface="Calibri"/>
                <a:cs typeface="Calibri"/>
                <a:sym typeface="Calibri"/>
              </a:defRPr>
            </a:lvl7pPr>
            <a:lvl8pPr indent="0" lvl="7" marL="0" marR="0" rtl="0" algn="l">
              <a:spcBef>
                <a:spcPts val="0"/>
              </a:spcBef>
              <a:buNone/>
              <a:defRPr b="0" i="0" sz="1200" u="none" cap="none" strike="noStrike">
                <a:solidFill>
                  <a:schemeClr val="dk1"/>
                </a:solidFill>
                <a:latin typeface="Calibri"/>
                <a:ea typeface="Calibri"/>
                <a:cs typeface="Calibri"/>
                <a:sym typeface="Calibri"/>
              </a:defRPr>
            </a:lvl8pPr>
            <a:lvl9pPr indent="0" lvl="8" marL="0" marR="0" rtl="0" algn="l">
              <a:spcBef>
                <a:spcPts val="0"/>
              </a:spcBef>
              <a:buNone/>
              <a:defRPr b="0" i="0" sz="12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44" name="Google Shape;244;p31"/>
          <p:cNvSpPr txBox="1"/>
          <p:nvPr>
            <p:ph idx="2" type="body"/>
          </p:nvPr>
        </p:nvSpPr>
        <p:spPr>
          <a:xfrm>
            <a:off x="227013" y="2573615"/>
            <a:ext cx="8691562" cy="3543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5275" lvl="4" marL="2286000" marR="0" rtl="0" algn="l">
              <a:spcBef>
                <a:spcPts val="1200"/>
              </a:spcBef>
              <a:spcAft>
                <a:spcPts val="0"/>
              </a:spcAft>
              <a:buClr>
                <a:schemeClr val="dk1"/>
              </a:buClr>
              <a:buSzPts val="1050"/>
              <a:buFont typeface="Arial"/>
              <a:buChar char="•"/>
              <a:defRPr b="0" i="0" sz="105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no Subhead">
  <p:cSld name="Title with no Subhead">
    <p:spTree>
      <p:nvGrpSpPr>
        <p:cNvPr id="245" name="Shape 245"/>
        <p:cNvGrpSpPr/>
        <p:nvPr/>
      </p:nvGrpSpPr>
      <p:grpSpPr>
        <a:xfrm>
          <a:off x="0" y="0"/>
          <a:ext cx="0" cy="0"/>
          <a:chOff x="0" y="0"/>
          <a:chExt cx="0" cy="0"/>
        </a:xfrm>
      </p:grpSpPr>
      <p:sp>
        <p:nvSpPr>
          <p:cNvPr id="246" name="Google Shape;246;p32"/>
          <p:cNvSpPr txBox="1"/>
          <p:nvPr>
            <p:ph idx="1" type="body"/>
          </p:nvPr>
        </p:nvSpPr>
        <p:spPr>
          <a:xfrm>
            <a:off x="227013" y="1584190"/>
            <a:ext cx="8682404" cy="451181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1200"/>
              </a:spcBef>
              <a:spcAft>
                <a:spcPts val="0"/>
              </a:spcAft>
              <a:buClr>
                <a:schemeClr val="dk1"/>
              </a:buClr>
              <a:buSzPts val="1400"/>
              <a:buFont typeface="Arial"/>
              <a:buNone/>
              <a:defRPr b="0" i="0" sz="1600" u="none" cap="none" strike="noStrike">
                <a:solidFill>
                  <a:schemeClr val="dk1"/>
                </a:solidFill>
                <a:latin typeface="Century Gothic"/>
                <a:ea typeface="Century Gothic"/>
                <a:cs typeface="Century Gothic"/>
                <a:sym typeface="Century Gothic"/>
              </a:defRPr>
            </a:lvl2pPr>
            <a:lvl3pPr indent="-228600" lvl="2" marL="1371600" marR="0" rtl="0" algn="l">
              <a:spcBef>
                <a:spcPts val="12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indent="-228600" lvl="3" marL="1828800" marR="0" rtl="0" algn="l">
              <a:spcBef>
                <a:spcPts val="1200"/>
              </a:spcBef>
              <a:spcAft>
                <a:spcPts val="0"/>
              </a:spcAft>
              <a:buClr>
                <a:schemeClr val="dk1"/>
              </a:buClr>
              <a:buSzPts val="1400"/>
              <a:buFont typeface="Arial"/>
              <a:buNone/>
              <a:defRPr b="0" i="0" sz="1200" u="none" cap="none" strike="noStrike">
                <a:solidFill>
                  <a:schemeClr val="dk1"/>
                </a:solidFill>
                <a:latin typeface="Century Gothic"/>
                <a:ea typeface="Century Gothic"/>
                <a:cs typeface="Century Gothic"/>
                <a:sym typeface="Century Gothic"/>
              </a:defRPr>
            </a:lvl4pPr>
            <a:lvl5pPr indent="-228600" lvl="4" marL="2286000" marR="0" rtl="0" algn="l">
              <a:spcBef>
                <a:spcPts val="1200"/>
              </a:spcBef>
              <a:spcAft>
                <a:spcPts val="0"/>
              </a:spcAft>
              <a:buClr>
                <a:schemeClr val="dk1"/>
              </a:buClr>
              <a:buSzPts val="1400"/>
              <a:buFont typeface="Arial"/>
              <a:buNone/>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7" name="Google Shape;247;p32"/>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8" name="Google Shape;248;p32"/>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0" marR="0" rtl="0" algn="l">
              <a:spcBef>
                <a:spcPts val="0"/>
              </a:spcBef>
              <a:buNone/>
              <a:defRPr b="0" i="0" sz="1200" u="none" cap="none" strike="noStrike">
                <a:solidFill>
                  <a:schemeClr val="dk1"/>
                </a:solidFill>
                <a:latin typeface="Calibri"/>
                <a:ea typeface="Calibri"/>
                <a:cs typeface="Calibri"/>
                <a:sym typeface="Calibri"/>
              </a:defRPr>
            </a:lvl2pPr>
            <a:lvl3pPr indent="0" lvl="2" marL="0" marR="0" rtl="0" algn="l">
              <a:spcBef>
                <a:spcPts val="0"/>
              </a:spcBef>
              <a:buNone/>
              <a:defRPr b="0" i="0" sz="1200" u="none" cap="none" strike="noStrike">
                <a:solidFill>
                  <a:schemeClr val="dk1"/>
                </a:solidFill>
                <a:latin typeface="Calibri"/>
                <a:ea typeface="Calibri"/>
                <a:cs typeface="Calibri"/>
                <a:sym typeface="Calibri"/>
              </a:defRPr>
            </a:lvl3pPr>
            <a:lvl4pPr indent="0" lvl="3" marL="0" marR="0" rtl="0" algn="l">
              <a:spcBef>
                <a:spcPts val="0"/>
              </a:spcBef>
              <a:buNone/>
              <a:defRPr b="0" i="0" sz="1200" u="none" cap="none" strike="noStrike">
                <a:solidFill>
                  <a:schemeClr val="dk1"/>
                </a:solidFill>
                <a:latin typeface="Calibri"/>
                <a:ea typeface="Calibri"/>
                <a:cs typeface="Calibri"/>
                <a:sym typeface="Calibri"/>
              </a:defRPr>
            </a:lvl4pPr>
            <a:lvl5pPr indent="0" lvl="4" marL="0" marR="0" rtl="0" algn="l">
              <a:spcBef>
                <a:spcPts val="0"/>
              </a:spcBef>
              <a:buNone/>
              <a:defRPr b="0" i="0" sz="1200" u="none" cap="none" strike="noStrike">
                <a:solidFill>
                  <a:schemeClr val="dk1"/>
                </a:solidFill>
                <a:latin typeface="Calibri"/>
                <a:ea typeface="Calibri"/>
                <a:cs typeface="Calibri"/>
                <a:sym typeface="Calibri"/>
              </a:defRPr>
            </a:lvl5pPr>
            <a:lvl6pPr indent="0" lvl="5" marL="0" marR="0" rtl="0" algn="l">
              <a:spcBef>
                <a:spcPts val="0"/>
              </a:spcBef>
              <a:buNone/>
              <a:defRPr b="0" i="0" sz="1200" u="none" cap="none" strike="noStrike">
                <a:solidFill>
                  <a:schemeClr val="dk1"/>
                </a:solidFill>
                <a:latin typeface="Calibri"/>
                <a:ea typeface="Calibri"/>
                <a:cs typeface="Calibri"/>
                <a:sym typeface="Calibri"/>
              </a:defRPr>
            </a:lvl6pPr>
            <a:lvl7pPr indent="0" lvl="6" marL="0" marR="0" rtl="0" algn="l">
              <a:spcBef>
                <a:spcPts val="0"/>
              </a:spcBef>
              <a:buNone/>
              <a:defRPr b="0" i="0" sz="1200" u="none" cap="none" strike="noStrike">
                <a:solidFill>
                  <a:schemeClr val="dk1"/>
                </a:solidFill>
                <a:latin typeface="Calibri"/>
                <a:ea typeface="Calibri"/>
                <a:cs typeface="Calibri"/>
                <a:sym typeface="Calibri"/>
              </a:defRPr>
            </a:lvl7pPr>
            <a:lvl8pPr indent="0" lvl="7" marL="0" marR="0" rtl="0" algn="l">
              <a:spcBef>
                <a:spcPts val="0"/>
              </a:spcBef>
              <a:buNone/>
              <a:defRPr b="0" i="0" sz="1200" u="none" cap="none" strike="noStrike">
                <a:solidFill>
                  <a:schemeClr val="dk1"/>
                </a:solidFill>
                <a:latin typeface="Calibri"/>
                <a:ea typeface="Calibri"/>
                <a:cs typeface="Calibri"/>
                <a:sym typeface="Calibri"/>
              </a:defRPr>
            </a:lvl8pPr>
            <a:lvl9pPr indent="0" lvl="8" marL="0" marR="0" rtl="0" algn="l">
              <a:spcBef>
                <a:spcPts val="0"/>
              </a:spcBef>
              <a:buNone/>
              <a:defRPr b="0" i="0" sz="12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win A Stevens Hall">
  <p:cSld name="Edwin A Stevens Hall">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1" name="Google Shape;31;p4"/>
          <p:cNvSpPr txBox="1"/>
          <p:nvPr>
            <p:ph idx="1" type="body"/>
          </p:nvPr>
        </p:nvSpPr>
        <p:spPr>
          <a:xfrm>
            <a:off x="123825" y="1364341"/>
            <a:ext cx="5776232" cy="201023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4"/>
          <p:cNvSpPr txBox="1"/>
          <p:nvPr>
            <p:ph idx="2" type="body"/>
          </p:nvPr>
        </p:nvSpPr>
        <p:spPr>
          <a:xfrm>
            <a:off x="115888" y="4898571"/>
            <a:ext cx="5784169" cy="125616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dk1"/>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4"/>
          <p:cNvSpPr txBox="1"/>
          <p:nvPr>
            <p:ph idx="3" type="body"/>
          </p:nvPr>
        </p:nvSpPr>
        <p:spPr>
          <a:xfrm>
            <a:off x="123825" y="3512457"/>
            <a:ext cx="5776232" cy="120468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34" name="Google Shape;34;p4"/>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35" name="Google Shape;35;p4"/>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36" name="Google Shape;36;p4"/>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37" name="Google Shape;37;p4"/>
          <p:cNvSpPr txBox="1"/>
          <p:nvPr>
            <p:ph idx="11" type="ftr"/>
          </p:nvPr>
        </p:nvSpPr>
        <p:spPr>
          <a:xfrm>
            <a:off x="6047030" y="6520372"/>
            <a:ext cx="2938212" cy="201103"/>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us Aerial 2">
  <p:cSld name="Campus Aerial 2">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0" name="Google Shape;40;p5"/>
          <p:cNvSpPr txBox="1"/>
          <p:nvPr>
            <p:ph idx="1" type="body"/>
          </p:nvPr>
        </p:nvSpPr>
        <p:spPr>
          <a:xfrm>
            <a:off x="123825" y="1364341"/>
            <a:ext cx="5776232" cy="201023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txBox="1"/>
          <p:nvPr>
            <p:ph idx="2" type="body"/>
          </p:nvPr>
        </p:nvSpPr>
        <p:spPr>
          <a:xfrm>
            <a:off x="115888" y="4898571"/>
            <a:ext cx="5784169" cy="125616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dk1"/>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5"/>
          <p:cNvSpPr txBox="1"/>
          <p:nvPr>
            <p:ph idx="3" type="body"/>
          </p:nvPr>
        </p:nvSpPr>
        <p:spPr>
          <a:xfrm>
            <a:off x="123825" y="3512457"/>
            <a:ext cx="5776232" cy="120468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43" name="Google Shape;43;p5"/>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44" name="Google Shape;44;p5"/>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45" name="Google Shape;45;p5"/>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46" name="Google Shape;46;p5"/>
          <p:cNvSpPr txBox="1"/>
          <p:nvPr>
            <p:ph idx="11" type="ftr"/>
          </p:nvPr>
        </p:nvSpPr>
        <p:spPr>
          <a:xfrm>
            <a:off x="6047030" y="6520372"/>
            <a:ext cx="2938212" cy="201103"/>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us Aerial 3">
  <p:cSld name="Campus Aerial 3">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9" name="Google Shape;49;p6"/>
          <p:cNvSpPr txBox="1"/>
          <p:nvPr>
            <p:ph idx="1" type="body"/>
          </p:nvPr>
        </p:nvSpPr>
        <p:spPr>
          <a:xfrm>
            <a:off x="123825" y="1364341"/>
            <a:ext cx="5776232" cy="201023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 name="Google Shape;50;p6"/>
          <p:cNvSpPr txBox="1"/>
          <p:nvPr>
            <p:ph idx="2" type="body"/>
          </p:nvPr>
        </p:nvSpPr>
        <p:spPr>
          <a:xfrm>
            <a:off x="115888" y="4898571"/>
            <a:ext cx="5784169" cy="125616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dk1"/>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6"/>
          <p:cNvSpPr txBox="1"/>
          <p:nvPr>
            <p:ph idx="3" type="body"/>
          </p:nvPr>
        </p:nvSpPr>
        <p:spPr>
          <a:xfrm>
            <a:off x="123825" y="3512457"/>
            <a:ext cx="5776232" cy="120468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52" name="Google Shape;52;p6"/>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53" name="Google Shape;53;p6"/>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54" name="Google Shape;54;p6"/>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55" name="Google Shape;55;p6"/>
          <p:cNvSpPr txBox="1"/>
          <p:nvPr>
            <p:ph idx="11" type="ftr"/>
          </p:nvPr>
        </p:nvSpPr>
        <p:spPr>
          <a:xfrm>
            <a:off x="6047030" y="6520372"/>
            <a:ext cx="2938212" cy="201103"/>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us Aerial 4">
  <p:cSld name="Campus Aerial 4">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8" name="Google Shape;58;p7"/>
          <p:cNvSpPr txBox="1"/>
          <p:nvPr>
            <p:ph idx="1" type="body"/>
          </p:nvPr>
        </p:nvSpPr>
        <p:spPr>
          <a:xfrm>
            <a:off x="123825" y="1364341"/>
            <a:ext cx="5776232" cy="201023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7"/>
          <p:cNvSpPr txBox="1"/>
          <p:nvPr>
            <p:ph idx="2" type="body"/>
          </p:nvPr>
        </p:nvSpPr>
        <p:spPr>
          <a:xfrm>
            <a:off x="115888" y="4898571"/>
            <a:ext cx="5784169" cy="125616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dk1"/>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7"/>
          <p:cNvSpPr txBox="1"/>
          <p:nvPr>
            <p:ph idx="3" type="body"/>
          </p:nvPr>
        </p:nvSpPr>
        <p:spPr>
          <a:xfrm>
            <a:off x="123825" y="3512457"/>
            <a:ext cx="5776232" cy="120468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61" name="Google Shape;61;p7"/>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62" name="Google Shape;62;p7"/>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63" name="Google Shape;63;p7"/>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64" name="Google Shape;64;p7"/>
          <p:cNvSpPr txBox="1"/>
          <p:nvPr>
            <p:ph idx="11" type="ftr"/>
          </p:nvPr>
        </p:nvSpPr>
        <p:spPr>
          <a:xfrm>
            <a:off x="6047030" y="6520372"/>
            <a:ext cx="2938212" cy="201103"/>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tract">
  <p:cSld name="Abstract">
    <p:spTree>
      <p:nvGrpSpPr>
        <p:cNvPr id="65"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CoverSlide_Header_01.png" id="67" name="Google Shape;67;p8"/>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68" name="Google Shape;68;p8"/>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69" name="Google Shape;69;p8"/>
          <p:cNvSpPr txBox="1"/>
          <p:nvPr>
            <p:ph idx="1" type="body"/>
          </p:nvPr>
        </p:nvSpPr>
        <p:spPr>
          <a:xfrm>
            <a:off x="123825" y="1364340"/>
            <a:ext cx="6284232" cy="271417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Clr>
                <a:schemeClr val="dk1"/>
              </a:buClr>
              <a:buSzPts val="14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Google Shape;70;p8"/>
          <p:cNvSpPr txBox="1"/>
          <p:nvPr>
            <p:ph idx="2" type="body"/>
          </p:nvPr>
        </p:nvSpPr>
        <p:spPr>
          <a:xfrm>
            <a:off x="123826" y="4209142"/>
            <a:ext cx="5014232" cy="1908629"/>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40"/>
              </a:spcBef>
              <a:spcAft>
                <a:spcPts val="0"/>
              </a:spcAft>
              <a:buClr>
                <a:schemeClr val="dk1"/>
              </a:buClr>
              <a:buSzPts val="1400"/>
              <a:buFont typeface="Arial"/>
              <a:buNone/>
              <a:defRPr b="0" i="1" sz="22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Stevens-Official-PMSColor-R.eps" id="71" name="Google Shape;71;p8"/>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72" name="Google Shape;72;p8"/>
          <p:cNvSpPr txBox="1"/>
          <p:nvPr>
            <p:ph idx="3" type="body"/>
          </p:nvPr>
        </p:nvSpPr>
        <p:spPr>
          <a:xfrm>
            <a:off x="5275943" y="4209143"/>
            <a:ext cx="3708400" cy="1909309"/>
          </a:xfrm>
          <a:prstGeom prst="rect">
            <a:avLst/>
          </a:prstGeom>
          <a:noFill/>
          <a:ln>
            <a:noFill/>
          </a:ln>
        </p:spPr>
        <p:txBody>
          <a:bodyPr anchorCtr="0" anchor="t" bIns="91425" lIns="91425" spcFirstLastPara="1" rIns="91425" wrap="square" tIns="91425">
            <a:noAutofit/>
          </a:bodyPr>
          <a:lstStyle>
            <a:lvl1pPr indent="-228600" lvl="0" marL="457200" marR="0" rtl="0" algn="r">
              <a:spcBef>
                <a:spcPts val="360"/>
              </a:spcBef>
              <a:spcAft>
                <a:spcPts val="0"/>
              </a:spcAft>
              <a:buClr>
                <a:schemeClr val="dk1"/>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3" name="Google Shape;73;p8"/>
          <p:cNvSpPr txBox="1"/>
          <p:nvPr>
            <p:ph idx="11" type="ftr"/>
          </p:nvPr>
        </p:nvSpPr>
        <p:spPr>
          <a:xfrm>
            <a:off x="6047030" y="6520372"/>
            <a:ext cx="2938212" cy="201103"/>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nlon Lab">
  <p:cSld name="Hanlon Lab">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81" name="Google Shape;81;p10"/>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82" name="Google Shape;82;p10"/>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83" name="Google Shape;83;p10"/>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4" name="Google Shape;84;p10"/>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 name="Google Shape;85;p10"/>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10"/>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Mass Lab ">
  <p:cSld name="Bio Mass Lab ">
    <p:spTree>
      <p:nvGrpSpPr>
        <p:cNvPr id="87" name="Shape 87"/>
        <p:cNvGrpSpPr/>
        <p:nvPr/>
      </p:nvGrpSpPr>
      <p:grpSpPr>
        <a:xfrm>
          <a:off x="0" y="0"/>
          <a:ext cx="0" cy="0"/>
          <a:chOff x="0" y="0"/>
          <a:chExt cx="0" cy="0"/>
        </a:xfrm>
      </p:grpSpPr>
      <p:pic>
        <p:nvPicPr>
          <p:cNvPr id="88" name="Google Shape;88;p1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89" name="Google Shape;89;p11"/>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90" name="Google Shape;90;p11"/>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91" name="Google Shape;91;p11"/>
          <p:cNvSpPr txBox="1"/>
          <p:nvPr>
            <p:ph type="title"/>
          </p:nvPr>
        </p:nvSpPr>
        <p:spPr>
          <a:xfrm>
            <a:off x="227013" y="274638"/>
            <a:ext cx="7923694" cy="1143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entury Gothic"/>
              <a:buNone/>
              <a:defRPr b="1" i="0" sz="34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2" name="Google Shape;92;p11"/>
          <p:cNvSpPr txBox="1"/>
          <p:nvPr>
            <p:ph idx="1" type="body"/>
          </p:nvPr>
        </p:nvSpPr>
        <p:spPr>
          <a:xfrm>
            <a:off x="227013" y="2558866"/>
            <a:ext cx="5648950" cy="3535027"/>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 name="Google Shape;93;p11"/>
          <p:cNvSpPr txBox="1"/>
          <p:nvPr>
            <p:ph idx="2" type="body"/>
          </p:nvPr>
        </p:nvSpPr>
        <p:spPr>
          <a:xfrm>
            <a:off x="227013" y="1585821"/>
            <a:ext cx="8691562" cy="804862"/>
          </a:xfrm>
          <a:prstGeom prst="rect">
            <a:avLst/>
          </a:prstGeom>
          <a:noFill/>
          <a:ln>
            <a:noFill/>
          </a:ln>
        </p:spPr>
        <p:txBody>
          <a:bodyPr anchorCtr="0" anchor="ctr"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 name="Google Shape;94;p11"/>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0" marR="0" rtl="0" algn="l">
              <a:spcBef>
                <a:spcPts val="0"/>
              </a:spcBef>
              <a:buNone/>
              <a:defRPr b="0" i="0" sz="1200" u="none" cap="none" strike="noStrike">
                <a:solidFill>
                  <a:schemeClr val="dk1"/>
                </a:solidFill>
                <a:latin typeface="Calibri"/>
                <a:ea typeface="Calibri"/>
                <a:cs typeface="Calibri"/>
                <a:sym typeface="Calibri"/>
              </a:defRPr>
            </a:lvl2pPr>
            <a:lvl3pPr indent="0" lvl="2" marL="0" marR="0" rtl="0" algn="l">
              <a:spcBef>
                <a:spcPts val="0"/>
              </a:spcBef>
              <a:buNone/>
              <a:defRPr b="0" i="0" sz="1200" u="none" cap="none" strike="noStrike">
                <a:solidFill>
                  <a:schemeClr val="dk1"/>
                </a:solidFill>
                <a:latin typeface="Calibri"/>
                <a:ea typeface="Calibri"/>
                <a:cs typeface="Calibri"/>
                <a:sym typeface="Calibri"/>
              </a:defRPr>
            </a:lvl3pPr>
            <a:lvl4pPr indent="0" lvl="3" marL="0" marR="0" rtl="0" algn="l">
              <a:spcBef>
                <a:spcPts val="0"/>
              </a:spcBef>
              <a:buNone/>
              <a:defRPr b="0" i="0" sz="1200" u="none" cap="none" strike="noStrike">
                <a:solidFill>
                  <a:schemeClr val="dk1"/>
                </a:solidFill>
                <a:latin typeface="Calibri"/>
                <a:ea typeface="Calibri"/>
                <a:cs typeface="Calibri"/>
                <a:sym typeface="Calibri"/>
              </a:defRPr>
            </a:lvl4pPr>
            <a:lvl5pPr indent="0" lvl="4" marL="0" marR="0" rtl="0" algn="l">
              <a:spcBef>
                <a:spcPts val="0"/>
              </a:spcBef>
              <a:buNone/>
              <a:defRPr b="0" i="0" sz="1200" u="none" cap="none" strike="noStrike">
                <a:solidFill>
                  <a:schemeClr val="dk1"/>
                </a:solidFill>
                <a:latin typeface="Calibri"/>
                <a:ea typeface="Calibri"/>
                <a:cs typeface="Calibri"/>
                <a:sym typeface="Calibri"/>
              </a:defRPr>
            </a:lvl5pPr>
            <a:lvl6pPr indent="0" lvl="5" marL="0" marR="0" rtl="0" algn="l">
              <a:spcBef>
                <a:spcPts val="0"/>
              </a:spcBef>
              <a:buNone/>
              <a:defRPr b="0" i="0" sz="1200" u="none" cap="none" strike="noStrike">
                <a:solidFill>
                  <a:schemeClr val="dk1"/>
                </a:solidFill>
                <a:latin typeface="Calibri"/>
                <a:ea typeface="Calibri"/>
                <a:cs typeface="Calibri"/>
                <a:sym typeface="Calibri"/>
              </a:defRPr>
            </a:lvl6pPr>
            <a:lvl7pPr indent="0" lvl="6" marL="0" marR="0" rtl="0" algn="l">
              <a:spcBef>
                <a:spcPts val="0"/>
              </a:spcBef>
              <a:buNone/>
              <a:defRPr b="0" i="0" sz="1200" u="none" cap="none" strike="noStrike">
                <a:solidFill>
                  <a:schemeClr val="dk1"/>
                </a:solidFill>
                <a:latin typeface="Calibri"/>
                <a:ea typeface="Calibri"/>
                <a:cs typeface="Calibri"/>
                <a:sym typeface="Calibri"/>
              </a:defRPr>
            </a:lvl7pPr>
            <a:lvl8pPr indent="0" lvl="7" marL="0" marR="0" rtl="0" algn="l">
              <a:spcBef>
                <a:spcPts val="0"/>
              </a:spcBef>
              <a:buNone/>
              <a:defRPr b="0" i="0" sz="1200" u="none" cap="none" strike="noStrike">
                <a:solidFill>
                  <a:schemeClr val="dk1"/>
                </a:solidFill>
                <a:latin typeface="Calibri"/>
                <a:ea typeface="Calibri"/>
                <a:cs typeface="Calibri"/>
                <a:sym typeface="Calibri"/>
              </a:defRPr>
            </a:lvl8pPr>
            <a:lvl9pPr indent="0" lvl="8" marL="0" marR="0" rtl="0" algn="l">
              <a:spcBef>
                <a:spcPts val="0"/>
              </a:spcBef>
              <a:buNone/>
              <a:defRPr b="0" i="0" sz="12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5.xml"/><Relationship Id="rId11" Type="http://schemas.openxmlformats.org/officeDocument/2006/relationships/slideLayout" Target="../slideLayouts/slideLayout16.xml"/><Relationship Id="rId22" Type="http://schemas.openxmlformats.org/officeDocument/2006/relationships/theme" Target="../theme/theme4.xml"/><Relationship Id="rId10" Type="http://schemas.openxmlformats.org/officeDocument/2006/relationships/slideLayout" Target="../slideLayouts/slideLayout15.xml"/><Relationship Id="rId21" Type="http://schemas.openxmlformats.org/officeDocument/2006/relationships/slideLayout" Target="../slideLayouts/slideLayout26.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 Type="http://schemas.openxmlformats.org/officeDocument/2006/relationships/image" Target="../media/image12.png"/><Relationship Id="rId2" Type="http://schemas.openxmlformats.org/officeDocument/2006/relationships/image" Target="../media/image14.png"/><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5" Type="http://schemas.openxmlformats.org/officeDocument/2006/relationships/slideLayout" Target="../slideLayouts/slideLayout10.xml"/><Relationship Id="rId19" Type="http://schemas.openxmlformats.org/officeDocument/2006/relationships/slideLayout" Target="../slideLayouts/slideLayout24.xml"/><Relationship Id="rId6" Type="http://schemas.openxmlformats.org/officeDocument/2006/relationships/slideLayout" Target="../slideLayouts/slideLayout11.xml"/><Relationship Id="rId18" Type="http://schemas.openxmlformats.org/officeDocument/2006/relationships/slideLayout" Target="../slideLayouts/slideLayout23.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4.png"/><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1" type="ftr"/>
          </p:nvPr>
        </p:nvSpPr>
        <p:spPr>
          <a:xfrm>
            <a:off x="6047030" y="6520372"/>
            <a:ext cx="2938212" cy="201103"/>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1">
            <a:alphaModFix/>
          </a:blip>
          <a:srcRect b="0" l="0" r="0" t="0"/>
          <a:stretch/>
        </p:blipFill>
        <p:spPr>
          <a:xfrm>
            <a:off x="0" y="6272784"/>
            <a:ext cx="9144000" cy="585216"/>
          </a:xfrm>
          <a:prstGeom prst="rect">
            <a:avLst/>
          </a:prstGeom>
          <a:noFill/>
          <a:ln>
            <a:noFill/>
          </a:ln>
        </p:spPr>
      </p:pic>
      <p:pic>
        <p:nvPicPr>
          <p:cNvPr descr="/Users/jasonrodriguez/Projects/Power Points/FINAL Template/images/images/PPT_Template_Header.png" id="76" name="Google Shape;76;p9"/>
          <p:cNvPicPr preferRelativeResize="0"/>
          <p:nvPr/>
        </p:nvPicPr>
        <p:blipFill rotWithShape="1">
          <a:blip r:embed="rId2">
            <a:alphaModFix/>
          </a:blip>
          <a:srcRect b="0" l="0" r="0" t="0"/>
          <a:stretch/>
        </p:blipFill>
        <p:spPr>
          <a:xfrm>
            <a:off x="0" y="0"/>
            <a:ext cx="9144000" cy="975360"/>
          </a:xfrm>
          <a:prstGeom prst="rect">
            <a:avLst/>
          </a:prstGeom>
          <a:noFill/>
          <a:ln>
            <a:noFill/>
          </a:ln>
        </p:spPr>
      </p:pic>
      <p:sp>
        <p:nvSpPr>
          <p:cNvPr id="77" name="Google Shape;77;p9"/>
          <p:cNvSpPr txBox="1"/>
          <p:nvPr/>
        </p:nvSpPr>
        <p:spPr>
          <a:xfrm>
            <a:off x="227013" y="274638"/>
            <a:ext cx="7923694"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entury Gothic"/>
              <a:buNone/>
            </a:pPr>
            <a:r>
              <a:rPr b="1" i="0" lang="en-US" sz="3400" u="none" cap="none" strike="noStrike">
                <a:solidFill>
                  <a:schemeClr val="dk1"/>
                </a:solidFill>
                <a:latin typeface="Century Gothic"/>
                <a:ea typeface="Century Gothic"/>
                <a:cs typeface="Century Gothic"/>
                <a:sym typeface="Century Gothic"/>
              </a:rPr>
              <a:t>Insert Slide Title Line 1</a:t>
            </a:r>
            <a:br>
              <a:rPr b="1" i="0" lang="en-US" sz="3400" u="none" cap="none" strike="noStrike">
                <a:solidFill>
                  <a:schemeClr val="dk1"/>
                </a:solidFill>
                <a:latin typeface="Century Gothic"/>
                <a:ea typeface="Century Gothic"/>
                <a:cs typeface="Century Gothic"/>
                <a:sym typeface="Century Gothic"/>
              </a:rPr>
            </a:br>
            <a:r>
              <a:rPr b="1" i="0" lang="en-US" sz="3400" u="none" cap="none" strike="noStrike">
                <a:solidFill>
                  <a:schemeClr val="dk1"/>
                </a:solidFill>
                <a:latin typeface="Century Gothic"/>
                <a:ea typeface="Century Gothic"/>
                <a:cs typeface="Century Gothic"/>
                <a:sym typeface="Century Gothic"/>
              </a:rPr>
              <a:t>Insert Slide Title Line 2</a:t>
            </a:r>
            <a:endParaRPr b="1" i="0" sz="3400" u="none" cap="none" strike="noStrike">
              <a:solidFill>
                <a:schemeClr val="dk1"/>
              </a:solidFill>
              <a:latin typeface="Century Gothic"/>
              <a:ea typeface="Century Gothic"/>
              <a:cs typeface="Century Gothic"/>
              <a:sym typeface="Century Gothic"/>
            </a:endParaRPr>
          </a:p>
        </p:txBody>
      </p:sp>
      <p:sp>
        <p:nvSpPr>
          <p:cNvPr id="78" name="Google Shape;78;p9"/>
          <p:cNvSpPr txBox="1"/>
          <p:nvPr/>
        </p:nvSpPr>
        <p:spPr>
          <a:xfrm>
            <a:off x="227013" y="1585821"/>
            <a:ext cx="8691562" cy="8048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US" sz="2400" u="none" cap="none" strike="noStrike">
                <a:solidFill>
                  <a:schemeClr val="dk1"/>
                </a:solidFill>
                <a:latin typeface="Century Gothic"/>
                <a:ea typeface="Century Gothic"/>
                <a:cs typeface="Century Gothic"/>
                <a:sym typeface="Century Gothic"/>
              </a:rPr>
              <a:t>Insert Subhead Line 1</a:t>
            </a:r>
            <a:br>
              <a:rPr b="0" i="0" lang="en-US" sz="2400" u="none" cap="none" strike="noStrike">
                <a:solidFill>
                  <a:schemeClr val="dk1"/>
                </a:solidFill>
                <a:latin typeface="Century Gothic"/>
                <a:ea typeface="Century Gothic"/>
                <a:cs typeface="Century Gothic"/>
                <a:sym typeface="Century Gothic"/>
              </a:rPr>
            </a:br>
            <a:r>
              <a:rPr b="0" i="0" lang="en-US" sz="2400" u="none" cap="none" strike="noStrike">
                <a:solidFill>
                  <a:schemeClr val="dk1"/>
                </a:solidFill>
                <a:latin typeface="Century Gothic"/>
                <a:ea typeface="Century Gothic"/>
                <a:cs typeface="Century Gothic"/>
                <a:sym typeface="Century Gothic"/>
              </a:rPr>
              <a:t>Insert Subhead Line 2</a:t>
            </a:r>
            <a:endParaRPr/>
          </a:p>
        </p:txBody>
      </p:sp>
    </p:spTree>
  </p:cSld>
  <p:clrMap accent1="accent1" accent2="accent2" accent3="accent3" accent4="accent4" accent5="accent5" accent6="accent6" bg1="lt1" bg2="dk2" tx1="dk1" tx2="lt2" folHlink="folHlink" hlink="hlink"/>
  <p:sldLayoutIdLst>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pic>
        <p:nvPicPr>
          <p:cNvPr id="232" name="Google Shape;232;p29"/>
          <p:cNvPicPr preferRelativeResize="0"/>
          <p:nvPr/>
        </p:nvPicPr>
        <p:blipFill rotWithShape="1">
          <a:blip r:embed="rId1">
            <a:alphaModFix/>
          </a:blip>
          <a:srcRect b="0" l="0" r="0" t="0"/>
          <a:stretch/>
        </p:blipFill>
        <p:spPr>
          <a:xfrm>
            <a:off x="0" y="6272784"/>
            <a:ext cx="9144000" cy="585216"/>
          </a:xfrm>
          <a:prstGeom prst="rect">
            <a:avLst/>
          </a:prstGeom>
          <a:noFill/>
          <a:ln>
            <a:noFill/>
          </a:ln>
        </p:spPr>
      </p:pic>
      <p:pic>
        <p:nvPicPr>
          <p:cNvPr descr="/Users/jasonrodriguez/Projects/Power Points/FINAL Template/images/images/PPT_Template_Header.png" id="233" name="Google Shape;233;p29"/>
          <p:cNvPicPr preferRelativeResize="0"/>
          <p:nvPr/>
        </p:nvPicPr>
        <p:blipFill rotWithShape="1">
          <a:blip r:embed="rId2">
            <a:alphaModFix/>
          </a:blip>
          <a:srcRect b="0" l="0" r="0" t="0"/>
          <a:stretch/>
        </p:blipFill>
        <p:spPr>
          <a:xfrm>
            <a:off x="0" y="0"/>
            <a:ext cx="9144000" cy="975360"/>
          </a:xfrm>
          <a:prstGeom prst="rect">
            <a:avLst/>
          </a:prstGeom>
          <a:noFill/>
          <a:ln>
            <a:noFill/>
          </a:ln>
        </p:spPr>
      </p:pic>
      <p:sp>
        <p:nvSpPr>
          <p:cNvPr id="234" name="Google Shape;234;p29"/>
          <p:cNvSpPr txBox="1"/>
          <p:nvPr>
            <p:ph idx="12" type="sldNum"/>
          </p:nvPr>
        </p:nvSpPr>
        <p:spPr>
          <a:xfrm>
            <a:off x="8686801" y="6529848"/>
            <a:ext cx="407674" cy="22655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74" r:id="rId3"/>
    <p:sldLayoutId id="2147483675" r:id="rId4"/>
    <p:sldLayoutId id="214748367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idx="1" type="body"/>
          </p:nvPr>
        </p:nvSpPr>
        <p:spPr>
          <a:xfrm>
            <a:off x="123825" y="1364341"/>
            <a:ext cx="5776232" cy="20102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lang="en-US"/>
              <a:t>Credit Card Customer Analysis </a:t>
            </a:r>
            <a:endParaRPr b="1" i="0" sz="3200" u="none" cap="none" strike="noStrike">
              <a:solidFill>
                <a:schemeClr val="dk1"/>
              </a:solidFill>
              <a:latin typeface="Century Gothic"/>
              <a:ea typeface="Century Gothic"/>
              <a:cs typeface="Century Gothic"/>
              <a:sym typeface="Century Gothic"/>
            </a:endParaRPr>
          </a:p>
        </p:txBody>
      </p:sp>
      <p:sp>
        <p:nvSpPr>
          <p:cNvPr id="254" name="Google Shape;254;p33"/>
          <p:cNvSpPr txBox="1"/>
          <p:nvPr>
            <p:ph idx="2" type="body"/>
          </p:nvPr>
        </p:nvSpPr>
        <p:spPr>
          <a:xfrm>
            <a:off x="119776" y="4791696"/>
            <a:ext cx="5784300" cy="12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lang="en-US"/>
              <a:t>BIA 500: Business Analytics</a:t>
            </a:r>
            <a:endParaRPr/>
          </a:p>
          <a:p>
            <a:pPr indent="0" lvl="0" marL="0" rtl="0" algn="l">
              <a:spcBef>
                <a:spcPts val="0"/>
              </a:spcBef>
              <a:spcAft>
                <a:spcPts val="0"/>
              </a:spcAft>
              <a:buClr>
                <a:schemeClr val="dk1"/>
              </a:buClr>
              <a:buFont typeface="Arial"/>
              <a:buNone/>
            </a:pPr>
            <a:r>
              <a:rPr lang="en-US"/>
              <a:t>Professor Bei Yan</a:t>
            </a:r>
            <a:endParaRPr/>
          </a:p>
          <a:p>
            <a:pPr indent="0" lvl="0" marL="0" marR="0" rtl="0" algn="l">
              <a:spcBef>
                <a:spcPts val="0"/>
              </a:spcBef>
              <a:spcAft>
                <a:spcPts val="0"/>
              </a:spcAft>
              <a:buClr>
                <a:schemeClr val="dk1"/>
              </a:buClr>
              <a:buFont typeface="Arial"/>
              <a:buNone/>
            </a:pPr>
            <a:r>
              <a:rPr lang="en-US"/>
              <a:t>Spring 2022</a:t>
            </a:r>
            <a:endParaRPr/>
          </a:p>
        </p:txBody>
      </p:sp>
      <p:sp>
        <p:nvSpPr>
          <p:cNvPr id="255" name="Google Shape;255;p33"/>
          <p:cNvSpPr txBox="1"/>
          <p:nvPr>
            <p:ph idx="3" type="body"/>
          </p:nvPr>
        </p:nvSpPr>
        <p:spPr>
          <a:xfrm>
            <a:off x="123813" y="2917457"/>
            <a:ext cx="5776200" cy="12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lang="en-US" sz="1900"/>
              <a:t>Alexa Mavica</a:t>
            </a:r>
            <a:endParaRPr sz="1900"/>
          </a:p>
          <a:p>
            <a:pPr indent="0" lvl="0" marL="0" marR="0" rtl="0" algn="l">
              <a:spcBef>
                <a:spcPts val="0"/>
              </a:spcBef>
              <a:spcAft>
                <a:spcPts val="0"/>
              </a:spcAft>
              <a:buClr>
                <a:schemeClr val="dk1"/>
              </a:buClr>
              <a:buFont typeface="Arial"/>
              <a:buNone/>
            </a:pPr>
            <a:r>
              <a:rPr lang="en-US" sz="1900"/>
              <a:t>Saksham Bansal</a:t>
            </a:r>
            <a:endParaRPr sz="1900"/>
          </a:p>
          <a:p>
            <a:pPr indent="0" lvl="0" marL="0" marR="0" rtl="0" algn="l">
              <a:spcBef>
                <a:spcPts val="0"/>
              </a:spcBef>
              <a:spcAft>
                <a:spcPts val="0"/>
              </a:spcAft>
              <a:buClr>
                <a:schemeClr val="dk1"/>
              </a:buClr>
              <a:buFont typeface="Arial"/>
              <a:buNone/>
            </a:pPr>
            <a:r>
              <a:rPr lang="en-US" sz="1900"/>
              <a:t>Neel Patel</a:t>
            </a:r>
            <a:endParaRPr sz="1900"/>
          </a:p>
          <a:p>
            <a:pPr indent="0" lvl="0" marL="0" marR="0" rtl="0" algn="l">
              <a:spcBef>
                <a:spcPts val="0"/>
              </a:spcBef>
              <a:spcAft>
                <a:spcPts val="0"/>
              </a:spcAft>
              <a:buClr>
                <a:schemeClr val="dk1"/>
              </a:buClr>
              <a:buFont typeface="Arial"/>
              <a:buNone/>
            </a:pPr>
            <a:r>
              <a:rPr lang="en-US" sz="1900"/>
              <a:t>Gopika Sushrut Chaudhary </a:t>
            </a:r>
            <a:endParaRPr sz="1900"/>
          </a:p>
          <a:p>
            <a:pPr indent="0" lvl="0" marL="0" marR="0" rtl="0" algn="l">
              <a:spcBef>
                <a:spcPts val="0"/>
              </a:spcBef>
              <a:spcAft>
                <a:spcPts val="0"/>
              </a:spcAft>
              <a:buClr>
                <a:schemeClr val="dk1"/>
              </a:buClr>
              <a:buFont typeface="Arial"/>
              <a:buNone/>
            </a:pPr>
            <a:r>
              <a:rPr lang="en-US" sz="1900"/>
              <a:t>Sahil Yadav</a:t>
            </a:r>
            <a:endParaRPr sz="1900"/>
          </a:p>
          <a:p>
            <a:pPr indent="0" lvl="0" marL="0" marR="0" rtl="0" algn="l">
              <a:spcBef>
                <a:spcPts val="0"/>
              </a:spcBef>
              <a:spcAft>
                <a:spcPts val="0"/>
              </a:spcAft>
              <a:buClr>
                <a:schemeClr val="dk1"/>
              </a:buClr>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idx="12" type="sldNum"/>
          </p:nvPr>
        </p:nvSpPr>
        <p:spPr>
          <a:xfrm>
            <a:off x="8708569" y="6529849"/>
            <a:ext cx="370200" cy="21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37" name="Google Shape;337;p42"/>
          <p:cNvSpPr txBox="1"/>
          <p:nvPr>
            <p:ph type="title"/>
          </p:nvPr>
        </p:nvSpPr>
        <p:spPr>
          <a:xfrm>
            <a:off x="227013" y="274638"/>
            <a:ext cx="7923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200"/>
              <a:t>Findings Experiment 3: Regression </a:t>
            </a:r>
            <a:endParaRPr sz="3200"/>
          </a:p>
        </p:txBody>
      </p:sp>
      <p:sp>
        <p:nvSpPr>
          <p:cNvPr id="338" name="Google Shape;338;p42"/>
          <p:cNvSpPr txBox="1"/>
          <p:nvPr>
            <p:ph idx="2" type="body"/>
          </p:nvPr>
        </p:nvSpPr>
        <p:spPr>
          <a:xfrm>
            <a:off x="226200" y="939600"/>
            <a:ext cx="8691600" cy="18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t>Null (H0): Total Transaction Count in the Last 12 Months, Change in Transaction Count (Q4 over Q1), Total Revolving Credit Card Balance, Number of Contacts (Within the Last 12 Months), Average Card Utilization Ratio, Total Transaction Amount in the Last 12 Months, Number of Months Inactive (Within Past  12 Months), Total Number of Products Held by A Customer. and Change in Transaction Amount (Q4 over Q1) are NOT significant predictors of whether a </a:t>
            </a:r>
            <a:r>
              <a:rPr lang="en-US" sz="1050"/>
              <a:t>customer</a:t>
            </a:r>
            <a:r>
              <a:rPr lang="en-US" sz="1050"/>
              <a:t> will churn or not.</a:t>
            </a:r>
            <a:endParaRPr sz="1050"/>
          </a:p>
          <a:p>
            <a:pPr indent="0" lvl="0" marL="0" rtl="0" algn="l">
              <a:spcBef>
                <a:spcPts val="1200"/>
              </a:spcBef>
              <a:spcAft>
                <a:spcPts val="0"/>
              </a:spcAft>
              <a:buNone/>
            </a:pPr>
            <a:r>
              <a:rPr lang="en-US" sz="1050">
                <a:highlight>
                  <a:srgbClr val="FFF2CC"/>
                </a:highlight>
              </a:rPr>
              <a:t>Alternative (H1): </a:t>
            </a:r>
            <a:r>
              <a:rPr lang="en-US" sz="1050">
                <a:highlight>
                  <a:srgbClr val="FFF2CC"/>
                </a:highlight>
              </a:rPr>
              <a:t> Total Transaction Count in the Last 12 Months, Change in Transaction Count (Q4 over Q1), Total Revolving Credit Card Balance, Number of Contacts (Within the Last 12 Months), Average Card Utilization Ratio, Total Transaction Amount in the Last 12 Months, Number of Months Inactive (Within Past  12 Months), Total Number of Products Held by A Customer. and Change in Transaction Amount (Q4 over Q1) are significant predictors of whether a customer will churn or not.</a:t>
            </a:r>
            <a:endParaRPr sz="1050">
              <a:highlight>
                <a:srgbClr val="FFF2CC"/>
              </a:highlight>
            </a:endParaRPr>
          </a:p>
          <a:p>
            <a:pPr indent="0" lvl="0" marL="0" rtl="0" algn="l">
              <a:spcBef>
                <a:spcPts val="1200"/>
              </a:spcBef>
              <a:spcAft>
                <a:spcPts val="0"/>
              </a:spcAft>
              <a:buNone/>
            </a:pPr>
            <a:r>
              <a:t/>
            </a:r>
            <a:endParaRPr sz="1300" u="sng">
              <a:solidFill>
                <a:srgbClr val="000000"/>
              </a:solidFill>
            </a:endParaRPr>
          </a:p>
          <a:p>
            <a:pPr indent="0" lvl="0" marL="0" rtl="0" algn="l">
              <a:spcBef>
                <a:spcPts val="0"/>
              </a:spcBef>
              <a:spcAft>
                <a:spcPts val="0"/>
              </a:spcAft>
              <a:buNone/>
            </a:pPr>
            <a:r>
              <a:t/>
            </a:r>
            <a:endParaRPr sz="1400" u="sng"/>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300" u="sng">
              <a:solidFill>
                <a:srgbClr val="000000"/>
              </a:solidFil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sz="1400" u="sng"/>
          </a:p>
          <a:p>
            <a:pPr indent="0" lvl="0" marL="0" rtl="0" algn="l">
              <a:spcBef>
                <a:spcPts val="1200"/>
              </a:spcBef>
              <a:spcAft>
                <a:spcPts val="1200"/>
              </a:spcAft>
              <a:buNone/>
            </a:pPr>
            <a:r>
              <a:t/>
            </a:r>
            <a:endParaRPr sz="1400" u="sng"/>
          </a:p>
        </p:txBody>
      </p:sp>
      <p:sp>
        <p:nvSpPr>
          <p:cNvPr id="339" name="Google Shape;339;p42"/>
          <p:cNvSpPr txBox="1"/>
          <p:nvPr/>
        </p:nvSpPr>
        <p:spPr>
          <a:xfrm>
            <a:off x="6570375" y="2915425"/>
            <a:ext cx="24177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latin typeface="Century Gothic"/>
                <a:ea typeface="Century Gothic"/>
                <a:cs typeface="Century Gothic"/>
                <a:sym typeface="Century Gothic"/>
              </a:rPr>
              <a:t>Conclusions:</a:t>
            </a:r>
            <a:endParaRPr u="sng">
              <a:latin typeface="Century Gothic"/>
              <a:ea typeface="Century Gothic"/>
              <a:cs typeface="Century Gothic"/>
              <a:sym typeface="Century Gothic"/>
            </a:endParaRPr>
          </a:p>
          <a:p>
            <a:pPr indent="0" lvl="0" marL="0" rtl="0" algn="l">
              <a:spcBef>
                <a:spcPts val="0"/>
              </a:spcBef>
              <a:spcAft>
                <a:spcPts val="0"/>
              </a:spcAft>
              <a:buNone/>
            </a:pPr>
            <a:r>
              <a:t/>
            </a:r>
            <a:endParaRPr u="sng">
              <a:latin typeface="Century Gothic"/>
              <a:ea typeface="Century Gothic"/>
              <a:cs typeface="Century Gothic"/>
              <a:sym typeface="Century Gothic"/>
            </a:endParaRPr>
          </a:p>
          <a:p>
            <a:pPr indent="0" lvl="0" marL="0" rtl="0" algn="l">
              <a:spcBef>
                <a:spcPts val="0"/>
              </a:spcBef>
              <a:spcAft>
                <a:spcPts val="0"/>
              </a:spcAft>
              <a:buNone/>
            </a:pPr>
            <a:r>
              <a:rPr lang="en-US" sz="1100">
                <a:latin typeface="Century Gothic"/>
                <a:ea typeface="Century Gothic"/>
                <a:cs typeface="Century Gothic"/>
                <a:sym typeface="Century Gothic"/>
              </a:rPr>
              <a:t> When looking at the r squared value and the adjusted r square value, we can note that the model that includes all variables has the largest R squared value of 0.3612767 and the largest adjusted squared value of 0.360708 therefore each of these nine variables are significant predictors of whether a customer will churn or not.</a:t>
            </a:r>
            <a:endParaRPr sz="1100">
              <a:latin typeface="Century Gothic"/>
              <a:ea typeface="Century Gothic"/>
              <a:cs typeface="Century Gothic"/>
              <a:sym typeface="Century Gothic"/>
            </a:endParaRPr>
          </a:p>
        </p:txBody>
      </p:sp>
      <p:pic>
        <p:nvPicPr>
          <p:cNvPr id="340" name="Google Shape;340;p42"/>
          <p:cNvPicPr preferRelativeResize="0"/>
          <p:nvPr/>
        </p:nvPicPr>
        <p:blipFill>
          <a:blip r:embed="rId3">
            <a:alphaModFix/>
          </a:blip>
          <a:stretch>
            <a:fillRect/>
          </a:stretch>
        </p:blipFill>
        <p:spPr>
          <a:xfrm>
            <a:off x="227025" y="2804137"/>
            <a:ext cx="4714037" cy="1249725"/>
          </a:xfrm>
          <a:prstGeom prst="rect">
            <a:avLst/>
          </a:prstGeom>
          <a:noFill/>
          <a:ln>
            <a:noFill/>
          </a:ln>
        </p:spPr>
      </p:pic>
      <p:pic>
        <p:nvPicPr>
          <p:cNvPr id="341" name="Google Shape;341;p42"/>
          <p:cNvPicPr preferRelativeResize="0"/>
          <p:nvPr/>
        </p:nvPicPr>
        <p:blipFill rotWithShape="1">
          <a:blip r:embed="rId4">
            <a:alphaModFix/>
          </a:blip>
          <a:srcRect b="0" l="0" r="18844" t="0"/>
          <a:stretch/>
        </p:blipFill>
        <p:spPr>
          <a:xfrm>
            <a:off x="227025" y="4101625"/>
            <a:ext cx="6237348" cy="216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idx="12" type="sldNum"/>
          </p:nvPr>
        </p:nvSpPr>
        <p:spPr>
          <a:xfrm>
            <a:off x="8708569" y="6529849"/>
            <a:ext cx="370200" cy="21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48" name="Google Shape;348;p43"/>
          <p:cNvSpPr txBox="1"/>
          <p:nvPr>
            <p:ph type="title"/>
          </p:nvPr>
        </p:nvSpPr>
        <p:spPr>
          <a:xfrm>
            <a:off x="226200" y="395775"/>
            <a:ext cx="8691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200"/>
              <a:t>Interpretations and </a:t>
            </a:r>
            <a:r>
              <a:rPr lang="en-US" sz="3200"/>
              <a:t>Recommendations</a:t>
            </a:r>
            <a:endParaRPr sz="3200"/>
          </a:p>
        </p:txBody>
      </p:sp>
      <p:sp>
        <p:nvSpPr>
          <p:cNvPr id="349" name="Google Shape;349;p43"/>
          <p:cNvSpPr txBox="1"/>
          <p:nvPr>
            <p:ph idx="2" type="body"/>
          </p:nvPr>
        </p:nvSpPr>
        <p:spPr>
          <a:xfrm>
            <a:off x="227025" y="1417651"/>
            <a:ext cx="8691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50" name="Google Shape;350;p43"/>
          <p:cNvSpPr txBox="1"/>
          <p:nvPr/>
        </p:nvSpPr>
        <p:spPr>
          <a:xfrm>
            <a:off x="4944800" y="1410000"/>
            <a:ext cx="340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u="sng">
                <a:latin typeface="Century Gothic"/>
                <a:ea typeface="Century Gothic"/>
                <a:cs typeface="Century Gothic"/>
                <a:sym typeface="Century Gothic"/>
              </a:rPr>
              <a:t>Predictor Variables </a:t>
            </a:r>
            <a:endParaRPr b="1" sz="1500" u="sng">
              <a:latin typeface="Century Gothic"/>
              <a:ea typeface="Century Gothic"/>
              <a:cs typeface="Century Gothic"/>
              <a:sym typeface="Century Gothic"/>
            </a:endParaRPr>
          </a:p>
        </p:txBody>
      </p:sp>
      <p:sp>
        <p:nvSpPr>
          <p:cNvPr id="351" name="Google Shape;351;p43"/>
          <p:cNvSpPr txBox="1"/>
          <p:nvPr/>
        </p:nvSpPr>
        <p:spPr>
          <a:xfrm>
            <a:off x="121050" y="1410000"/>
            <a:ext cx="3744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u="sng">
                <a:latin typeface="Century Gothic"/>
                <a:ea typeface="Century Gothic"/>
                <a:cs typeface="Century Gothic"/>
                <a:sym typeface="Century Gothic"/>
              </a:rPr>
              <a:t>Gender’s Impact on Churning </a:t>
            </a:r>
            <a:endParaRPr b="1" sz="1500" u="sng">
              <a:latin typeface="Century Gothic"/>
              <a:ea typeface="Century Gothic"/>
              <a:cs typeface="Century Gothic"/>
              <a:sym typeface="Century Gothic"/>
            </a:endParaRPr>
          </a:p>
        </p:txBody>
      </p:sp>
      <p:sp>
        <p:nvSpPr>
          <p:cNvPr id="352" name="Google Shape;352;p43"/>
          <p:cNvSpPr txBox="1"/>
          <p:nvPr/>
        </p:nvSpPr>
        <p:spPr>
          <a:xfrm>
            <a:off x="227025" y="2000425"/>
            <a:ext cx="3744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The analysis performed showed that there was statistically significant evidence that gender affects has an effect on the customer churn rate for banks.</a:t>
            </a:r>
            <a:endParaRPr>
              <a:latin typeface="Century Gothic"/>
              <a:ea typeface="Century Gothic"/>
              <a:cs typeface="Century Gothic"/>
              <a:sym typeface="Century Gothic"/>
            </a:endParaRPr>
          </a:p>
        </p:txBody>
      </p:sp>
      <p:sp>
        <p:nvSpPr>
          <p:cNvPr id="353" name="Google Shape;353;p43"/>
          <p:cNvSpPr txBox="1"/>
          <p:nvPr/>
        </p:nvSpPr>
        <p:spPr>
          <a:xfrm>
            <a:off x="4606100" y="1892725"/>
            <a:ext cx="3744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The regression model </a:t>
            </a:r>
            <a:r>
              <a:rPr lang="en-US">
                <a:latin typeface="Century Gothic"/>
                <a:ea typeface="Century Gothic"/>
                <a:cs typeface="Century Gothic"/>
                <a:sym typeface="Century Gothic"/>
              </a:rPr>
              <a:t>developed</a:t>
            </a:r>
            <a:r>
              <a:rPr lang="en-US">
                <a:latin typeface="Century Gothic"/>
                <a:ea typeface="Century Gothic"/>
                <a:cs typeface="Century Gothic"/>
                <a:sym typeface="Century Gothic"/>
              </a:rPr>
              <a:t> from our analysis showed that there was statistically significant evidence that all nine variables with the highest correlation with attrition are important predictors of churning customers.</a:t>
            </a:r>
            <a:endParaRPr>
              <a:latin typeface="Century Gothic"/>
              <a:ea typeface="Century Gothic"/>
              <a:cs typeface="Century Gothic"/>
              <a:sym typeface="Century Gothic"/>
            </a:endParaRPr>
          </a:p>
        </p:txBody>
      </p:sp>
      <p:sp>
        <p:nvSpPr>
          <p:cNvPr id="354" name="Google Shape;354;p43"/>
          <p:cNvSpPr txBox="1"/>
          <p:nvPr/>
        </p:nvSpPr>
        <p:spPr>
          <a:xfrm>
            <a:off x="226200" y="3724175"/>
            <a:ext cx="8190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Based on the analyses performed we have found statistically significant evidence that nine key variables are all significant in predicting churning customers and that gender in has an impact on churning customers. From these conclusions, we recommend that banks focus less on the duration of time with the bank, customer age, credit card limit, and number of dependents and instead look at factors such as total transaction count in the last 12 months, change in transaction count, total revolving credit card balance, and other key variables noted to predict churning customers. Overall, these variables that relate to the activity of a customer within a year period are going to be most accurate for bank manager, and </a:t>
            </a:r>
            <a:r>
              <a:rPr lang="en-US">
                <a:latin typeface="Century Gothic"/>
                <a:ea typeface="Century Gothic"/>
                <a:cs typeface="Century Gothic"/>
                <a:sym typeface="Century Gothic"/>
              </a:rPr>
              <a:t>strategies</a:t>
            </a:r>
            <a:r>
              <a:rPr lang="en-US">
                <a:latin typeface="Century Gothic"/>
                <a:ea typeface="Century Gothic"/>
                <a:cs typeface="Century Gothic"/>
                <a:sym typeface="Century Gothic"/>
              </a:rPr>
              <a:t> for engagements with the </a:t>
            </a:r>
            <a:r>
              <a:rPr lang="en-US">
                <a:latin typeface="Century Gothic"/>
                <a:ea typeface="Century Gothic"/>
                <a:cs typeface="Century Gothic"/>
                <a:sym typeface="Century Gothic"/>
              </a:rPr>
              <a:t>client</a:t>
            </a:r>
            <a:r>
              <a:rPr lang="en-US">
                <a:latin typeface="Century Gothic"/>
                <a:ea typeface="Century Gothic"/>
                <a:cs typeface="Century Gothic"/>
                <a:sym typeface="Century Gothic"/>
              </a:rPr>
              <a:t> should be centered around these factors to prevent them from churning.</a:t>
            </a:r>
            <a:endParaRPr>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4"/>
          <p:cNvSpPr txBox="1"/>
          <p:nvPr>
            <p:ph type="title"/>
          </p:nvPr>
        </p:nvSpPr>
        <p:spPr>
          <a:xfrm>
            <a:off x="2679538" y="2621188"/>
            <a:ext cx="7923600"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entury Gothic"/>
              <a:buNone/>
            </a:pPr>
            <a:r>
              <a:rPr lang="en-US" sz="3300"/>
              <a:t>Thank You</a:t>
            </a:r>
            <a:endParaRPr sz="3300"/>
          </a:p>
          <a:p>
            <a:pPr indent="0" lvl="0" marL="0" marR="0" rtl="0" algn="l">
              <a:spcBef>
                <a:spcPts val="0"/>
              </a:spcBef>
              <a:spcAft>
                <a:spcPts val="0"/>
              </a:spcAft>
              <a:buClr>
                <a:schemeClr val="dk1"/>
              </a:buClr>
              <a:buFont typeface="Century Gothic"/>
              <a:buNone/>
            </a:pPr>
            <a:r>
              <a:rPr lang="en-US" sz="3300"/>
              <a:t>Questions?</a:t>
            </a:r>
            <a:endParaRPr sz="3300"/>
          </a:p>
        </p:txBody>
      </p:sp>
      <p:sp>
        <p:nvSpPr>
          <p:cNvPr id="360" name="Google Shape;360;p44"/>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227013" y="274638"/>
            <a:ext cx="7923694"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entury Gothic"/>
              <a:buNone/>
            </a:pPr>
            <a:r>
              <a:rPr lang="en-US" sz="3300"/>
              <a:t>Presentation Outline</a:t>
            </a:r>
            <a:endParaRPr b="1" i="0" sz="3300" u="none" cap="none" strike="noStrike">
              <a:solidFill>
                <a:schemeClr val="dk1"/>
              </a:solidFill>
              <a:latin typeface="Century Gothic"/>
              <a:ea typeface="Century Gothic"/>
              <a:cs typeface="Century Gothic"/>
              <a:sym typeface="Century Gothic"/>
            </a:endParaRPr>
          </a:p>
        </p:txBody>
      </p:sp>
      <p:sp>
        <p:nvSpPr>
          <p:cNvPr id="261" name="Google Shape;261;p34"/>
          <p:cNvSpPr txBox="1"/>
          <p:nvPr>
            <p:ph idx="1" type="body"/>
          </p:nvPr>
        </p:nvSpPr>
        <p:spPr>
          <a:xfrm>
            <a:off x="227013" y="1417641"/>
            <a:ext cx="5649000" cy="35349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dk1"/>
              </a:buClr>
              <a:buSzPts val="1800"/>
              <a:buFont typeface="Century Gothic"/>
              <a:buAutoNum type="arabicPeriod"/>
            </a:pPr>
            <a:r>
              <a:rPr lang="en-US"/>
              <a:t>Problem Statement</a:t>
            </a:r>
            <a:endParaRPr/>
          </a:p>
          <a:p>
            <a:pPr indent="-342900" lvl="0" marL="457200" marR="0" rtl="0" algn="l">
              <a:spcBef>
                <a:spcPts val="0"/>
              </a:spcBef>
              <a:spcAft>
                <a:spcPts val="0"/>
              </a:spcAft>
              <a:buSzPts val="1800"/>
              <a:buAutoNum type="arabicPeriod"/>
            </a:pPr>
            <a:r>
              <a:rPr lang="en-US"/>
              <a:t>Dataset Overview</a:t>
            </a:r>
            <a:endParaRPr/>
          </a:p>
          <a:p>
            <a:pPr indent="-342900" lvl="0" marL="457200" marR="0" rtl="0" algn="l">
              <a:spcBef>
                <a:spcPts val="0"/>
              </a:spcBef>
              <a:spcAft>
                <a:spcPts val="0"/>
              </a:spcAft>
              <a:buSzPts val="1800"/>
              <a:buAutoNum type="arabicPeriod"/>
            </a:pPr>
            <a:r>
              <a:rPr lang="en-US"/>
              <a:t>Analytical Approach</a:t>
            </a:r>
            <a:endParaRPr/>
          </a:p>
          <a:p>
            <a:pPr indent="-342900" lvl="0" marL="457200" rtl="0" algn="l">
              <a:spcBef>
                <a:spcPts val="0"/>
              </a:spcBef>
              <a:spcAft>
                <a:spcPts val="0"/>
              </a:spcAft>
              <a:buSzPts val="1800"/>
              <a:buAutoNum type="arabicPeriod"/>
            </a:pPr>
            <a:r>
              <a:rPr lang="en-US"/>
              <a:t>Findings Experiment 1</a:t>
            </a:r>
            <a:endParaRPr/>
          </a:p>
          <a:p>
            <a:pPr indent="-342900" lvl="0" marL="457200" marR="0" rtl="0" algn="l">
              <a:spcBef>
                <a:spcPts val="0"/>
              </a:spcBef>
              <a:spcAft>
                <a:spcPts val="0"/>
              </a:spcAft>
              <a:buSzPts val="1800"/>
              <a:buAutoNum type="arabicPeriod"/>
            </a:pPr>
            <a:r>
              <a:rPr lang="en-US"/>
              <a:t>Key Variables</a:t>
            </a:r>
            <a:endParaRPr/>
          </a:p>
          <a:p>
            <a:pPr indent="-342900" lvl="0" marL="457200" marR="0" rtl="0" algn="l">
              <a:spcBef>
                <a:spcPts val="0"/>
              </a:spcBef>
              <a:spcAft>
                <a:spcPts val="0"/>
              </a:spcAft>
              <a:buSzPts val="1800"/>
              <a:buAutoNum type="arabicPeriod"/>
            </a:pPr>
            <a:r>
              <a:rPr lang="en-US"/>
              <a:t>Findings Experiment 2</a:t>
            </a:r>
            <a:endParaRPr/>
          </a:p>
          <a:p>
            <a:pPr indent="-342900" lvl="0" marL="457200" marR="0" rtl="0" algn="l">
              <a:spcBef>
                <a:spcPts val="0"/>
              </a:spcBef>
              <a:spcAft>
                <a:spcPts val="0"/>
              </a:spcAft>
              <a:buSzPts val="1800"/>
              <a:buAutoNum type="arabicPeriod"/>
            </a:pPr>
            <a:r>
              <a:rPr lang="en-US"/>
              <a:t>Findings Experiment 3</a:t>
            </a:r>
            <a:endParaRPr/>
          </a:p>
          <a:p>
            <a:pPr indent="-342900" lvl="0" marL="457200" marR="0" rtl="0" algn="l">
              <a:spcBef>
                <a:spcPts val="0"/>
              </a:spcBef>
              <a:spcAft>
                <a:spcPts val="0"/>
              </a:spcAft>
              <a:buSzPts val="1800"/>
              <a:buAutoNum type="arabicPeriod"/>
            </a:pPr>
            <a:r>
              <a:rPr lang="en-US"/>
              <a:t>Interpretations and Recommendations</a:t>
            </a:r>
            <a:endParaRPr/>
          </a:p>
        </p:txBody>
      </p:sp>
      <p:sp>
        <p:nvSpPr>
          <p:cNvPr id="262" name="Google Shape;262;p34"/>
          <p:cNvSpPr txBox="1"/>
          <p:nvPr>
            <p:ph idx="12" type="sldNum"/>
          </p:nvPr>
        </p:nvSpPr>
        <p:spPr>
          <a:xfrm>
            <a:off x="8708569" y="6529849"/>
            <a:ext cx="370115" cy="21929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268" name="Google Shape;268;p35"/>
          <p:cNvSpPr txBox="1"/>
          <p:nvPr>
            <p:ph type="title"/>
          </p:nvPr>
        </p:nvSpPr>
        <p:spPr>
          <a:xfrm>
            <a:off x="257288" y="380613"/>
            <a:ext cx="7923600"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entury Gothic"/>
              <a:buNone/>
            </a:pPr>
            <a:r>
              <a:rPr lang="en-US" sz="3200"/>
              <a:t>Problem Statement</a:t>
            </a:r>
            <a:endParaRPr b="1" i="0" sz="3200" u="none" cap="none" strike="noStrike">
              <a:solidFill>
                <a:schemeClr val="dk1"/>
              </a:solidFill>
              <a:latin typeface="Century Gothic"/>
              <a:ea typeface="Century Gothic"/>
              <a:cs typeface="Century Gothic"/>
              <a:sym typeface="Century Gothic"/>
            </a:endParaRPr>
          </a:p>
        </p:txBody>
      </p:sp>
      <p:sp>
        <p:nvSpPr>
          <p:cNvPr id="269" name="Google Shape;269;p35"/>
          <p:cNvSpPr txBox="1"/>
          <p:nvPr>
            <p:ph idx="2" type="body"/>
          </p:nvPr>
        </p:nvSpPr>
        <p:spPr>
          <a:xfrm>
            <a:off x="166450" y="1267850"/>
            <a:ext cx="4844700" cy="4303200"/>
          </a:xfrm>
          <a:prstGeom prst="rect">
            <a:avLst/>
          </a:prstGeom>
          <a:noFill/>
          <a:ln>
            <a:noFill/>
          </a:ln>
        </p:spPr>
        <p:txBody>
          <a:bodyPr anchorCtr="0" anchor="t" bIns="45700" lIns="91425" spcFirstLastPara="1" rIns="91425" wrap="square" tIns="45700">
            <a:noAutofit/>
          </a:bodyPr>
          <a:lstStyle/>
          <a:p>
            <a:pPr indent="0" lvl="0" marL="114300" marR="0" rtl="0" algn="l">
              <a:spcBef>
                <a:spcPts val="0"/>
              </a:spcBef>
              <a:spcAft>
                <a:spcPts val="0"/>
              </a:spcAft>
              <a:buClr>
                <a:schemeClr val="dk1"/>
              </a:buClr>
              <a:buSzPts val="1800"/>
              <a:buFont typeface="Arial"/>
              <a:buNone/>
            </a:pPr>
            <a:r>
              <a:rPr lang="en-US" sz="1600"/>
              <a:t>Banks are spending a considerable amount of money trying to offer digital services and other </a:t>
            </a:r>
            <a:r>
              <a:rPr lang="en-US" sz="1600"/>
              <a:t>amenities</a:t>
            </a:r>
            <a:r>
              <a:rPr lang="en-US" sz="1600"/>
              <a:t> to new and existing customers; however, </a:t>
            </a:r>
            <a:r>
              <a:rPr lang="en-US" sz="1600"/>
              <a:t>customer churning</a:t>
            </a:r>
            <a:r>
              <a:rPr lang="en-US" sz="1600"/>
              <a:t> rates have continued to </a:t>
            </a:r>
            <a:r>
              <a:rPr lang="en-US" sz="1600"/>
              <a:t>rise</a:t>
            </a:r>
            <a:r>
              <a:rPr lang="en-US" sz="1600"/>
              <a:t>. With increased churning rates impacting revenue and profitability of banks,</a:t>
            </a:r>
            <a:r>
              <a:rPr lang="en-US" sz="1600"/>
              <a:t> there has been major concerns about how to determine which customers will churn as well as how to lower to rate of churning. By evaluating if there is a relationship between gender and churning rates and determining which variables are most significant predictors of churning bank, managers are confident that customer churning rates will decrease and overall profitability will increase.</a:t>
            </a:r>
            <a:endParaRPr i="0" sz="1600" u="none" cap="none" strike="noStrike">
              <a:solidFill>
                <a:schemeClr val="dk1"/>
              </a:solidFill>
            </a:endParaRPr>
          </a:p>
        </p:txBody>
      </p:sp>
      <p:pic>
        <p:nvPicPr>
          <p:cNvPr id="270" name="Google Shape;270;p35"/>
          <p:cNvPicPr preferRelativeResize="0"/>
          <p:nvPr/>
        </p:nvPicPr>
        <p:blipFill rotWithShape="1">
          <a:blip r:embed="rId3">
            <a:alphaModFix/>
          </a:blip>
          <a:srcRect b="0" l="10150" r="16556" t="0"/>
          <a:stretch/>
        </p:blipFill>
        <p:spPr>
          <a:xfrm>
            <a:off x="5712688" y="1177025"/>
            <a:ext cx="2967276" cy="2274800"/>
          </a:xfrm>
          <a:prstGeom prst="rect">
            <a:avLst/>
          </a:prstGeom>
          <a:noFill/>
          <a:ln>
            <a:noFill/>
          </a:ln>
        </p:spPr>
      </p:pic>
      <p:pic>
        <p:nvPicPr>
          <p:cNvPr id="271" name="Google Shape;271;p35"/>
          <p:cNvPicPr preferRelativeResize="0"/>
          <p:nvPr/>
        </p:nvPicPr>
        <p:blipFill rotWithShape="1">
          <a:blip r:embed="rId4">
            <a:alphaModFix/>
          </a:blip>
          <a:srcRect b="0" l="0" r="16240" t="0"/>
          <a:stretch/>
        </p:blipFill>
        <p:spPr>
          <a:xfrm>
            <a:off x="5556187" y="3669185"/>
            <a:ext cx="3280300" cy="17867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idx="12" type="sldNum"/>
          </p:nvPr>
        </p:nvSpPr>
        <p:spPr>
          <a:xfrm>
            <a:off x="8708569" y="6529849"/>
            <a:ext cx="370200" cy="21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78" name="Google Shape;278;p36"/>
          <p:cNvSpPr txBox="1"/>
          <p:nvPr>
            <p:ph type="title"/>
          </p:nvPr>
        </p:nvSpPr>
        <p:spPr>
          <a:xfrm>
            <a:off x="227013" y="350338"/>
            <a:ext cx="7923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200"/>
              <a:t>Dataset Overview</a:t>
            </a:r>
            <a:endParaRPr sz="3200"/>
          </a:p>
        </p:txBody>
      </p:sp>
      <p:sp>
        <p:nvSpPr>
          <p:cNvPr id="279" name="Google Shape;279;p36"/>
          <p:cNvSpPr txBox="1"/>
          <p:nvPr>
            <p:ph idx="2" type="body"/>
          </p:nvPr>
        </p:nvSpPr>
        <p:spPr>
          <a:xfrm>
            <a:off x="227025" y="1417650"/>
            <a:ext cx="4526700" cy="46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700"/>
              <a:t>The dataset used in this analysis was collected in 2021 and was sourced from Kaggle. The dataset is a representation of customers who use credit card services throughout the world and consists of 10,000 customers mentioning factors such as their age, salary, marital status, education level, gender, dependent amount, credit card limit, and credit card category.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rPr lang="en-US" sz="1700"/>
              <a:t>This dataset shows 16.07% of customers have churned</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t/>
            </a:r>
            <a:endParaRPr sz="1700"/>
          </a:p>
        </p:txBody>
      </p:sp>
      <p:pic>
        <p:nvPicPr>
          <p:cNvPr id="280" name="Google Shape;280;p36"/>
          <p:cNvPicPr preferRelativeResize="0"/>
          <p:nvPr/>
        </p:nvPicPr>
        <p:blipFill>
          <a:blip r:embed="rId3">
            <a:alphaModFix/>
          </a:blip>
          <a:stretch>
            <a:fillRect/>
          </a:stretch>
        </p:blipFill>
        <p:spPr>
          <a:xfrm>
            <a:off x="4753725" y="1857785"/>
            <a:ext cx="4176325" cy="27842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idx="12" type="sldNum"/>
          </p:nvPr>
        </p:nvSpPr>
        <p:spPr>
          <a:xfrm>
            <a:off x="8708569" y="6529849"/>
            <a:ext cx="370200" cy="21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87" name="Google Shape;287;p37"/>
          <p:cNvSpPr txBox="1"/>
          <p:nvPr>
            <p:ph type="title"/>
          </p:nvPr>
        </p:nvSpPr>
        <p:spPr>
          <a:xfrm>
            <a:off x="227013" y="274638"/>
            <a:ext cx="7923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300"/>
              <a:t>Analytical Approach</a:t>
            </a:r>
            <a:endParaRPr sz="3300"/>
          </a:p>
        </p:txBody>
      </p:sp>
      <p:sp>
        <p:nvSpPr>
          <p:cNvPr id="288" name="Google Shape;288;p37"/>
          <p:cNvSpPr txBox="1"/>
          <p:nvPr>
            <p:ph idx="2" type="body"/>
          </p:nvPr>
        </p:nvSpPr>
        <p:spPr>
          <a:xfrm>
            <a:off x="227025" y="1175425"/>
            <a:ext cx="8916900" cy="467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900"/>
              <a:t>We have chosen to conduct three analyses to describe our key variables:</a:t>
            </a:r>
            <a:r>
              <a:rPr lang="en-US" sz="1900"/>
              <a:t>​</a:t>
            </a:r>
            <a:endParaRPr sz="1900"/>
          </a:p>
          <a:p>
            <a:pPr indent="0" lvl="0" marL="0" rtl="0" algn="l">
              <a:lnSpc>
                <a:spcPct val="115000"/>
              </a:lnSpc>
              <a:spcBef>
                <a:spcPts val="0"/>
              </a:spcBef>
              <a:spcAft>
                <a:spcPts val="0"/>
              </a:spcAft>
              <a:buNone/>
            </a:pPr>
            <a:r>
              <a:t/>
            </a:r>
            <a:endParaRPr sz="1900"/>
          </a:p>
          <a:p>
            <a:pPr indent="-336550" lvl="0" marL="457200" rtl="0" algn="l">
              <a:lnSpc>
                <a:spcPct val="115000"/>
              </a:lnSpc>
              <a:spcBef>
                <a:spcPts val="0"/>
              </a:spcBef>
              <a:spcAft>
                <a:spcPts val="0"/>
              </a:spcAft>
              <a:buSzPts val="1700"/>
              <a:buAutoNum type="arabicPeriod"/>
            </a:pPr>
            <a:r>
              <a:rPr lang="en-US" sz="1700" u="sng"/>
              <a:t>Rapid Miner </a:t>
            </a:r>
            <a:endParaRPr sz="1700" u="sng"/>
          </a:p>
          <a:p>
            <a:pPr indent="-330200" lvl="0" marL="914400" rtl="0" algn="l">
              <a:lnSpc>
                <a:spcPct val="115000"/>
              </a:lnSpc>
              <a:spcBef>
                <a:spcPts val="0"/>
              </a:spcBef>
              <a:spcAft>
                <a:spcPts val="0"/>
              </a:spcAft>
              <a:buSzPts val="1600"/>
              <a:buChar char="•"/>
            </a:pPr>
            <a:r>
              <a:rPr lang="en-US" sz="1600"/>
              <a:t>Used to determine correlation weightage of each variable with churning</a:t>
            </a:r>
            <a:endParaRPr sz="1600"/>
          </a:p>
          <a:p>
            <a:pPr indent="-330200" lvl="0" marL="914400" rtl="0" algn="l">
              <a:lnSpc>
                <a:spcPct val="115000"/>
              </a:lnSpc>
              <a:spcBef>
                <a:spcPts val="0"/>
              </a:spcBef>
              <a:spcAft>
                <a:spcPts val="0"/>
              </a:spcAft>
              <a:buSzPts val="1600"/>
              <a:buChar char="•"/>
            </a:pPr>
            <a:r>
              <a:rPr lang="en-US" sz="1600"/>
              <a:t>Helps determine relevance of each variable in relation to churning</a:t>
            </a:r>
            <a:endParaRPr sz="1600"/>
          </a:p>
          <a:p>
            <a:pPr indent="0" lvl="0" marL="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AutoNum type="arabicPeriod"/>
            </a:pPr>
            <a:r>
              <a:rPr lang="en-US" sz="1700" u="sng"/>
              <a:t>Chi-Squared Test </a:t>
            </a:r>
            <a:endParaRPr sz="1700" u="sng"/>
          </a:p>
          <a:p>
            <a:pPr indent="-330200" lvl="0" marL="914400" rtl="0" algn="l">
              <a:lnSpc>
                <a:spcPct val="115000"/>
              </a:lnSpc>
              <a:spcBef>
                <a:spcPts val="0"/>
              </a:spcBef>
              <a:spcAft>
                <a:spcPts val="0"/>
              </a:spcAft>
              <a:buSzPts val="1600"/>
              <a:buChar char="•"/>
            </a:pPr>
            <a:r>
              <a:rPr lang="en-US" sz="1600"/>
              <a:t>Conducted to check if gender plays a role in churning of a customer</a:t>
            </a:r>
            <a:endParaRPr sz="1600"/>
          </a:p>
          <a:p>
            <a:pPr indent="-336550" lvl="0" marL="914400" rtl="0" algn="l">
              <a:lnSpc>
                <a:spcPct val="115000"/>
              </a:lnSpc>
              <a:spcBef>
                <a:spcPts val="0"/>
              </a:spcBef>
              <a:spcAft>
                <a:spcPts val="0"/>
              </a:spcAft>
              <a:buSzPts val="1700"/>
              <a:buChar char="•"/>
            </a:pPr>
            <a:r>
              <a:rPr lang="en-US" sz="1700"/>
              <a:t>Tell us if two categorical variables are </a:t>
            </a:r>
            <a:r>
              <a:rPr lang="en-US" sz="1700"/>
              <a:t>independent</a:t>
            </a:r>
            <a:r>
              <a:rPr lang="en-US" sz="1700"/>
              <a:t> or not</a:t>
            </a:r>
            <a:endParaRPr sz="1700"/>
          </a:p>
          <a:p>
            <a:pPr indent="0" lvl="0" marL="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AutoNum type="arabicPeriod"/>
            </a:pPr>
            <a:r>
              <a:rPr lang="en-US" sz="1700" u="sng"/>
              <a:t>Regression </a:t>
            </a:r>
            <a:endParaRPr sz="1700" u="sng"/>
          </a:p>
          <a:p>
            <a:pPr indent="-336550" lvl="0" marL="914400" rtl="0" algn="l">
              <a:lnSpc>
                <a:spcPct val="115000"/>
              </a:lnSpc>
              <a:spcBef>
                <a:spcPts val="0"/>
              </a:spcBef>
              <a:spcAft>
                <a:spcPts val="0"/>
              </a:spcAft>
              <a:buSzPts val="1700"/>
              <a:buChar char="•"/>
            </a:pPr>
            <a:r>
              <a:rPr lang="en-US" sz="1600"/>
              <a:t>Provides information about what variables</a:t>
            </a:r>
            <a:r>
              <a:rPr lang="en-US" sz="1700"/>
              <a:t> affect the churning rate</a:t>
            </a:r>
            <a:endParaRPr sz="1700"/>
          </a:p>
          <a:p>
            <a:pPr indent="-330200" lvl="0" marL="914400" rtl="0" algn="l">
              <a:lnSpc>
                <a:spcPct val="115000"/>
              </a:lnSpc>
              <a:spcBef>
                <a:spcPts val="0"/>
              </a:spcBef>
              <a:spcAft>
                <a:spcPts val="0"/>
              </a:spcAft>
              <a:buSzPts val="1600"/>
              <a:buChar char="•"/>
            </a:pPr>
            <a:r>
              <a:rPr lang="en-US" sz="1600"/>
              <a:t>Determines which factors matter most, which can be ignored, and how the factors influence each other</a:t>
            </a:r>
            <a:endParaRPr sz="1600"/>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idx="12" type="sldNum"/>
          </p:nvPr>
        </p:nvSpPr>
        <p:spPr>
          <a:xfrm>
            <a:off x="8708569" y="6529849"/>
            <a:ext cx="370200" cy="21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95" name="Google Shape;295;p38"/>
          <p:cNvSpPr txBox="1"/>
          <p:nvPr>
            <p:ph type="title"/>
          </p:nvPr>
        </p:nvSpPr>
        <p:spPr>
          <a:xfrm>
            <a:off x="227013" y="274638"/>
            <a:ext cx="7923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200"/>
              <a:t>Findings Experiment 1: Correlation Weightage from </a:t>
            </a:r>
            <a:r>
              <a:rPr lang="en-US" sz="3200"/>
              <a:t>Rapidminer</a:t>
            </a:r>
            <a:endParaRPr sz="3200"/>
          </a:p>
        </p:txBody>
      </p:sp>
      <p:sp>
        <p:nvSpPr>
          <p:cNvPr id="296" name="Google Shape;296;p38"/>
          <p:cNvSpPr txBox="1"/>
          <p:nvPr>
            <p:ph idx="2" type="body"/>
          </p:nvPr>
        </p:nvSpPr>
        <p:spPr>
          <a:xfrm>
            <a:off x="4496275" y="2107250"/>
            <a:ext cx="4582500" cy="23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u="sng"/>
              <a:t>Conclusions</a:t>
            </a:r>
            <a:r>
              <a:rPr lang="en-US" sz="1600"/>
              <a:t>:</a:t>
            </a:r>
            <a:endParaRPr sz="1600"/>
          </a:p>
          <a:p>
            <a:pPr indent="0" lvl="0" marL="0" rtl="0" algn="l">
              <a:spcBef>
                <a:spcPts val="1200"/>
              </a:spcBef>
              <a:spcAft>
                <a:spcPts val="0"/>
              </a:spcAft>
              <a:buNone/>
            </a:pPr>
            <a:r>
              <a:rPr lang="en-US" sz="1300"/>
              <a:t>Using the credit card customer data and </a:t>
            </a:r>
            <a:r>
              <a:rPr lang="en-US" sz="1300"/>
              <a:t>determining</a:t>
            </a:r>
            <a:r>
              <a:rPr lang="en-US" sz="1300"/>
              <a:t> correlation weightage in </a:t>
            </a:r>
            <a:r>
              <a:rPr lang="en-US" sz="1300"/>
              <a:t>Rapidminer</a:t>
            </a:r>
            <a:r>
              <a:rPr lang="en-US" sz="1300"/>
              <a:t> it can be concluded that the following variables have the highest correlation weightage:</a:t>
            </a:r>
            <a:endParaRPr sz="1300"/>
          </a:p>
          <a:p>
            <a:pPr indent="-311150" lvl="0" marL="457200" rtl="0" algn="l">
              <a:spcBef>
                <a:spcPts val="1200"/>
              </a:spcBef>
              <a:spcAft>
                <a:spcPts val="0"/>
              </a:spcAft>
              <a:buSzPts val="1300"/>
              <a:buChar char="•"/>
            </a:pPr>
            <a:r>
              <a:rPr lang="en-US" sz="1300"/>
              <a:t>Total Transaction Count in the Last 12 Months</a:t>
            </a:r>
            <a:endParaRPr sz="1300"/>
          </a:p>
          <a:p>
            <a:pPr indent="-311150" lvl="0" marL="457200" rtl="0" algn="l">
              <a:spcBef>
                <a:spcPts val="0"/>
              </a:spcBef>
              <a:spcAft>
                <a:spcPts val="0"/>
              </a:spcAft>
              <a:buSzPts val="1300"/>
              <a:buChar char="•"/>
            </a:pPr>
            <a:r>
              <a:rPr lang="en-US" sz="1300"/>
              <a:t>Change in Transaction Count (Q4 over Q1)</a:t>
            </a:r>
            <a:endParaRPr sz="1300"/>
          </a:p>
          <a:p>
            <a:pPr indent="-311150" lvl="0" marL="457200" rtl="0" algn="l">
              <a:spcBef>
                <a:spcPts val="0"/>
              </a:spcBef>
              <a:spcAft>
                <a:spcPts val="0"/>
              </a:spcAft>
              <a:buSzPts val="1300"/>
              <a:buChar char="•"/>
            </a:pPr>
            <a:r>
              <a:rPr lang="en-US" sz="1300"/>
              <a:t>Total Revolving Credit Card Balance </a:t>
            </a:r>
            <a:endParaRPr sz="1300"/>
          </a:p>
          <a:p>
            <a:pPr indent="-311150" lvl="0" marL="457200" rtl="0" algn="l">
              <a:spcBef>
                <a:spcPts val="0"/>
              </a:spcBef>
              <a:spcAft>
                <a:spcPts val="0"/>
              </a:spcAft>
              <a:buSzPts val="1300"/>
              <a:buChar char="•"/>
            </a:pPr>
            <a:r>
              <a:rPr lang="en-US" sz="1300"/>
              <a:t>Number of Contacts (Within the Last 12 Months)</a:t>
            </a:r>
            <a:endParaRPr sz="13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a:p>
        </p:txBody>
      </p:sp>
      <p:pic>
        <p:nvPicPr>
          <p:cNvPr id="297" name="Google Shape;297;p38"/>
          <p:cNvPicPr preferRelativeResize="0"/>
          <p:nvPr/>
        </p:nvPicPr>
        <p:blipFill>
          <a:blip r:embed="rId3">
            <a:alphaModFix/>
          </a:blip>
          <a:stretch>
            <a:fillRect/>
          </a:stretch>
        </p:blipFill>
        <p:spPr>
          <a:xfrm>
            <a:off x="464296" y="1531974"/>
            <a:ext cx="3828354" cy="4316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idx="12" type="sldNum"/>
          </p:nvPr>
        </p:nvSpPr>
        <p:spPr>
          <a:xfrm>
            <a:off x="8708569" y="6529849"/>
            <a:ext cx="370200" cy="21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04" name="Google Shape;304;p39"/>
          <p:cNvSpPr txBox="1"/>
          <p:nvPr>
            <p:ph type="title"/>
          </p:nvPr>
        </p:nvSpPr>
        <p:spPr>
          <a:xfrm>
            <a:off x="227013" y="274638"/>
            <a:ext cx="7923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Key Variables</a:t>
            </a:r>
            <a:endParaRPr/>
          </a:p>
          <a:p>
            <a:pPr indent="0" lvl="0" marL="0" rtl="0" algn="l">
              <a:spcBef>
                <a:spcPts val="0"/>
              </a:spcBef>
              <a:spcAft>
                <a:spcPts val="0"/>
              </a:spcAft>
              <a:buNone/>
            </a:pPr>
            <a:r>
              <a:t/>
            </a:r>
            <a:endParaRPr/>
          </a:p>
        </p:txBody>
      </p:sp>
      <p:pic>
        <p:nvPicPr>
          <p:cNvPr id="305" name="Google Shape;305;p39"/>
          <p:cNvPicPr preferRelativeResize="0"/>
          <p:nvPr/>
        </p:nvPicPr>
        <p:blipFill>
          <a:blip r:embed="rId3">
            <a:alphaModFix/>
          </a:blip>
          <a:stretch>
            <a:fillRect/>
          </a:stretch>
        </p:blipFill>
        <p:spPr>
          <a:xfrm>
            <a:off x="791700" y="1276338"/>
            <a:ext cx="7153275" cy="430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idx="12" type="sldNum"/>
          </p:nvPr>
        </p:nvSpPr>
        <p:spPr>
          <a:xfrm>
            <a:off x="8708569" y="6529849"/>
            <a:ext cx="370200" cy="21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12" name="Google Shape;312;p40"/>
          <p:cNvSpPr txBox="1"/>
          <p:nvPr>
            <p:ph type="title"/>
          </p:nvPr>
        </p:nvSpPr>
        <p:spPr>
          <a:xfrm>
            <a:off x="242163" y="335188"/>
            <a:ext cx="7923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Key Variables</a:t>
            </a:r>
            <a:endParaRPr/>
          </a:p>
        </p:txBody>
      </p:sp>
      <p:pic>
        <p:nvPicPr>
          <p:cNvPr id="313" name="Google Shape;313;p40"/>
          <p:cNvPicPr preferRelativeResize="0"/>
          <p:nvPr/>
        </p:nvPicPr>
        <p:blipFill>
          <a:blip r:embed="rId3">
            <a:alphaModFix/>
          </a:blip>
          <a:stretch>
            <a:fillRect/>
          </a:stretch>
        </p:blipFill>
        <p:spPr>
          <a:xfrm>
            <a:off x="152400" y="1388363"/>
            <a:ext cx="8839197" cy="32937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idx="12" type="sldNum"/>
          </p:nvPr>
        </p:nvSpPr>
        <p:spPr>
          <a:xfrm>
            <a:off x="8708569" y="6529849"/>
            <a:ext cx="370200" cy="21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20" name="Google Shape;320;p41"/>
          <p:cNvSpPr txBox="1"/>
          <p:nvPr>
            <p:ph type="title"/>
          </p:nvPr>
        </p:nvSpPr>
        <p:spPr>
          <a:xfrm>
            <a:off x="227013" y="274638"/>
            <a:ext cx="7923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200"/>
              <a:t>Findings Experiment 2: Chi-Square Test</a:t>
            </a:r>
            <a:endParaRPr sz="3200"/>
          </a:p>
        </p:txBody>
      </p:sp>
      <p:sp>
        <p:nvSpPr>
          <p:cNvPr id="321" name="Google Shape;321;p41"/>
          <p:cNvSpPr txBox="1"/>
          <p:nvPr>
            <p:ph idx="2" type="body"/>
          </p:nvPr>
        </p:nvSpPr>
        <p:spPr>
          <a:xfrm>
            <a:off x="226200" y="1082450"/>
            <a:ext cx="8691600" cy="8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Null (H</a:t>
            </a:r>
            <a:r>
              <a:rPr lang="en-US" sz="1500"/>
              <a:t>0</a:t>
            </a:r>
            <a:r>
              <a:rPr lang="en-US" sz="1500"/>
              <a:t>): Gender and churning are independent of each other</a:t>
            </a:r>
            <a:endParaRPr sz="1500"/>
          </a:p>
          <a:p>
            <a:pPr indent="0" lvl="0" marL="0" rtl="0" algn="l">
              <a:spcBef>
                <a:spcPts val="1200"/>
              </a:spcBef>
              <a:spcAft>
                <a:spcPts val="0"/>
              </a:spcAft>
              <a:buNone/>
            </a:pPr>
            <a:r>
              <a:rPr lang="en-US" sz="1500">
                <a:highlight>
                  <a:srgbClr val="FFF2CC"/>
                </a:highlight>
              </a:rPr>
              <a:t>Alternative (</a:t>
            </a:r>
            <a:r>
              <a:rPr lang="en-US" sz="1500">
                <a:highlight>
                  <a:srgbClr val="FFF2CC"/>
                </a:highlight>
              </a:rPr>
              <a:t>H</a:t>
            </a:r>
            <a:r>
              <a:rPr lang="en-US" sz="1500">
                <a:highlight>
                  <a:srgbClr val="FFF2CC"/>
                </a:highlight>
              </a:rPr>
              <a:t>1): Gender and churning are dependent of each other</a:t>
            </a:r>
            <a:endParaRPr sz="1500">
              <a:highlight>
                <a:srgbClr val="FFF2CC"/>
              </a:highlight>
            </a:endParaRPr>
          </a:p>
          <a:p>
            <a:pPr indent="0" lvl="0" marL="0" rtl="0" algn="l">
              <a:spcBef>
                <a:spcPts val="1200"/>
              </a:spcBef>
              <a:spcAft>
                <a:spcPts val="0"/>
              </a:spcAft>
              <a:buNone/>
            </a:pPr>
            <a:r>
              <a:t/>
            </a:r>
            <a:endParaRPr sz="1300" u="sng">
              <a:solidFill>
                <a:srgbClr val="000000"/>
              </a:solidFill>
            </a:endParaRPr>
          </a:p>
          <a:p>
            <a:pPr indent="0" lvl="0" marL="0" rtl="0" algn="l">
              <a:spcBef>
                <a:spcPts val="0"/>
              </a:spcBef>
              <a:spcAft>
                <a:spcPts val="0"/>
              </a:spcAft>
              <a:buNone/>
            </a:pPr>
            <a:r>
              <a:t/>
            </a:r>
            <a:endParaRPr sz="1400" u="sng"/>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300" u="sng">
              <a:solidFill>
                <a:srgbClr val="000000"/>
              </a:solidFil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sz="1400" u="sng"/>
          </a:p>
          <a:p>
            <a:pPr indent="0" lvl="0" marL="0" rtl="0" algn="l">
              <a:spcBef>
                <a:spcPts val="1200"/>
              </a:spcBef>
              <a:spcAft>
                <a:spcPts val="1200"/>
              </a:spcAft>
              <a:buNone/>
            </a:pPr>
            <a:r>
              <a:t/>
            </a:r>
            <a:endParaRPr sz="1400" u="sng"/>
          </a:p>
        </p:txBody>
      </p:sp>
      <p:pic>
        <p:nvPicPr>
          <p:cNvPr id="322" name="Google Shape;322;p41"/>
          <p:cNvPicPr preferRelativeResize="0"/>
          <p:nvPr/>
        </p:nvPicPr>
        <p:blipFill>
          <a:blip r:embed="rId3">
            <a:alphaModFix/>
          </a:blip>
          <a:stretch>
            <a:fillRect/>
          </a:stretch>
        </p:blipFill>
        <p:spPr>
          <a:xfrm>
            <a:off x="333000" y="2288625"/>
            <a:ext cx="4202899" cy="800550"/>
          </a:xfrm>
          <a:prstGeom prst="rect">
            <a:avLst/>
          </a:prstGeom>
          <a:noFill/>
          <a:ln>
            <a:noFill/>
          </a:ln>
        </p:spPr>
      </p:pic>
      <p:pic>
        <p:nvPicPr>
          <p:cNvPr id="323" name="Google Shape;323;p41"/>
          <p:cNvPicPr preferRelativeResize="0"/>
          <p:nvPr/>
        </p:nvPicPr>
        <p:blipFill>
          <a:blip r:embed="rId4">
            <a:alphaModFix/>
          </a:blip>
          <a:stretch>
            <a:fillRect/>
          </a:stretch>
        </p:blipFill>
        <p:spPr>
          <a:xfrm>
            <a:off x="333000" y="3542313"/>
            <a:ext cx="4202901" cy="800550"/>
          </a:xfrm>
          <a:prstGeom prst="rect">
            <a:avLst/>
          </a:prstGeom>
          <a:noFill/>
          <a:ln>
            <a:noFill/>
          </a:ln>
        </p:spPr>
      </p:pic>
      <p:sp>
        <p:nvSpPr>
          <p:cNvPr id="324" name="Google Shape;324;p41"/>
          <p:cNvSpPr txBox="1"/>
          <p:nvPr/>
        </p:nvSpPr>
        <p:spPr>
          <a:xfrm>
            <a:off x="227025" y="5424550"/>
            <a:ext cx="276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latin typeface="Century Gothic"/>
                <a:ea typeface="Century Gothic"/>
                <a:cs typeface="Century Gothic"/>
                <a:sym typeface="Century Gothic"/>
              </a:rPr>
              <a:t>P-Value from Chi-Square Test</a:t>
            </a:r>
            <a:endParaRPr sz="1300" u="sng">
              <a:latin typeface="Century Gothic"/>
              <a:ea typeface="Century Gothic"/>
              <a:cs typeface="Century Gothic"/>
              <a:sym typeface="Century Gothic"/>
            </a:endParaRPr>
          </a:p>
        </p:txBody>
      </p:sp>
      <p:sp>
        <p:nvSpPr>
          <p:cNvPr id="325" name="Google Shape;325;p41"/>
          <p:cNvSpPr txBox="1"/>
          <p:nvPr/>
        </p:nvSpPr>
        <p:spPr>
          <a:xfrm>
            <a:off x="5254275" y="2288625"/>
            <a:ext cx="3267000" cy="28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latin typeface="Century Gothic"/>
                <a:ea typeface="Century Gothic"/>
                <a:cs typeface="Century Gothic"/>
                <a:sym typeface="Century Gothic"/>
              </a:rPr>
              <a:t>Conclusions: </a:t>
            </a:r>
            <a:endParaRPr sz="1500" u="sng">
              <a:latin typeface="Century Gothic"/>
              <a:ea typeface="Century Gothic"/>
              <a:cs typeface="Century Gothic"/>
              <a:sym typeface="Century Gothic"/>
            </a:endParaRPr>
          </a:p>
          <a:p>
            <a:pPr indent="0" lvl="0" marL="0" rtl="0" algn="l">
              <a:spcBef>
                <a:spcPts val="0"/>
              </a:spcBef>
              <a:spcAft>
                <a:spcPts val="0"/>
              </a:spcAft>
              <a:buNone/>
            </a:pPr>
            <a:r>
              <a:t/>
            </a:r>
            <a:endParaRPr sz="1300" u="sng">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sz="1500">
                <a:solidFill>
                  <a:schemeClr val="dk1"/>
                </a:solidFill>
                <a:latin typeface="Century Gothic"/>
                <a:ea typeface="Century Gothic"/>
                <a:cs typeface="Century Gothic"/>
                <a:sym typeface="Century Gothic"/>
              </a:rPr>
              <a:t>Since p-value is 0.000176298 which is less than 0.05 we reject the null and accept the alternative concluding that gender and churning are dependent</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300" u="sng">
              <a:latin typeface="Century Gothic"/>
              <a:ea typeface="Century Gothic"/>
              <a:cs typeface="Century Gothic"/>
              <a:sym typeface="Century Gothic"/>
            </a:endParaRPr>
          </a:p>
          <a:p>
            <a:pPr indent="0" lvl="0" marL="0" rtl="0" algn="l">
              <a:spcBef>
                <a:spcPts val="0"/>
              </a:spcBef>
              <a:spcAft>
                <a:spcPts val="0"/>
              </a:spcAft>
              <a:buNone/>
            </a:pPr>
            <a:r>
              <a:t/>
            </a:r>
            <a:endParaRPr sz="1300" u="sng">
              <a:latin typeface="Century Gothic"/>
              <a:ea typeface="Century Gothic"/>
              <a:cs typeface="Century Gothic"/>
              <a:sym typeface="Century Gothic"/>
            </a:endParaRPr>
          </a:p>
          <a:p>
            <a:pPr indent="0" lvl="0" marL="0" rtl="0" algn="l">
              <a:spcBef>
                <a:spcPts val="0"/>
              </a:spcBef>
              <a:spcAft>
                <a:spcPts val="0"/>
              </a:spcAft>
              <a:buNone/>
            </a:pPr>
            <a:r>
              <a:t/>
            </a:r>
            <a:endParaRPr sz="1300" u="sng">
              <a:latin typeface="Century Gothic"/>
              <a:ea typeface="Century Gothic"/>
              <a:cs typeface="Century Gothic"/>
              <a:sym typeface="Century Gothic"/>
            </a:endParaRPr>
          </a:p>
        </p:txBody>
      </p:sp>
      <p:pic>
        <p:nvPicPr>
          <p:cNvPr id="326" name="Google Shape;326;p41"/>
          <p:cNvPicPr preferRelativeResize="0"/>
          <p:nvPr/>
        </p:nvPicPr>
        <p:blipFill>
          <a:blip r:embed="rId5">
            <a:alphaModFix/>
          </a:blip>
          <a:stretch>
            <a:fillRect/>
          </a:stretch>
        </p:blipFill>
        <p:spPr>
          <a:xfrm>
            <a:off x="333000" y="4723125"/>
            <a:ext cx="4202900" cy="643760"/>
          </a:xfrm>
          <a:prstGeom prst="rect">
            <a:avLst/>
          </a:prstGeom>
          <a:noFill/>
          <a:ln>
            <a:noFill/>
          </a:ln>
        </p:spPr>
      </p:pic>
      <p:sp>
        <p:nvSpPr>
          <p:cNvPr id="327" name="Google Shape;327;p41"/>
          <p:cNvSpPr txBox="1"/>
          <p:nvPr/>
        </p:nvSpPr>
        <p:spPr>
          <a:xfrm>
            <a:off x="227025" y="4391138"/>
            <a:ext cx="2422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latin typeface="Century Gothic"/>
                <a:ea typeface="Century Gothic"/>
                <a:cs typeface="Century Gothic"/>
                <a:sym typeface="Century Gothic"/>
              </a:rPr>
              <a:t>Chi-Square Statistic </a:t>
            </a:r>
            <a:endParaRPr sz="1300" u="sng">
              <a:latin typeface="Century Gothic"/>
              <a:ea typeface="Century Gothic"/>
              <a:cs typeface="Century Gothic"/>
              <a:sym typeface="Century Gothic"/>
            </a:endParaRPr>
          </a:p>
        </p:txBody>
      </p:sp>
      <p:pic>
        <p:nvPicPr>
          <p:cNvPr id="328" name="Google Shape;328;p41"/>
          <p:cNvPicPr preferRelativeResize="0"/>
          <p:nvPr/>
        </p:nvPicPr>
        <p:blipFill>
          <a:blip r:embed="rId6">
            <a:alphaModFix/>
          </a:blip>
          <a:stretch>
            <a:fillRect/>
          </a:stretch>
        </p:blipFill>
        <p:spPr>
          <a:xfrm>
            <a:off x="332998" y="5747150"/>
            <a:ext cx="3267075" cy="228600"/>
          </a:xfrm>
          <a:prstGeom prst="rect">
            <a:avLst/>
          </a:prstGeom>
          <a:noFill/>
          <a:ln>
            <a:noFill/>
          </a:ln>
        </p:spPr>
      </p:pic>
      <p:sp>
        <p:nvSpPr>
          <p:cNvPr id="329" name="Google Shape;329;p41"/>
          <p:cNvSpPr txBox="1"/>
          <p:nvPr/>
        </p:nvSpPr>
        <p:spPr>
          <a:xfrm>
            <a:off x="227025" y="1956346"/>
            <a:ext cx="2422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latin typeface="Century Gothic"/>
                <a:ea typeface="Century Gothic"/>
                <a:cs typeface="Century Gothic"/>
                <a:sym typeface="Century Gothic"/>
              </a:rPr>
              <a:t>Pivot Table</a:t>
            </a:r>
            <a:endParaRPr sz="1300" u="sng">
              <a:latin typeface="Century Gothic"/>
              <a:ea typeface="Century Gothic"/>
              <a:cs typeface="Century Gothic"/>
              <a:sym typeface="Century Gothic"/>
            </a:endParaRPr>
          </a:p>
          <a:p>
            <a:pPr indent="0" lvl="0" marL="0" rtl="0" algn="l">
              <a:spcBef>
                <a:spcPts val="0"/>
              </a:spcBef>
              <a:spcAft>
                <a:spcPts val="0"/>
              </a:spcAft>
              <a:buNone/>
            </a:pPr>
            <a:r>
              <a:t/>
            </a:r>
            <a:endParaRPr sz="1300" u="sng">
              <a:latin typeface="Century Gothic"/>
              <a:ea typeface="Century Gothic"/>
              <a:cs typeface="Century Gothic"/>
              <a:sym typeface="Century Gothic"/>
            </a:endParaRPr>
          </a:p>
        </p:txBody>
      </p:sp>
      <p:sp>
        <p:nvSpPr>
          <p:cNvPr id="330" name="Google Shape;330;p41"/>
          <p:cNvSpPr txBox="1"/>
          <p:nvPr/>
        </p:nvSpPr>
        <p:spPr>
          <a:xfrm>
            <a:off x="227025" y="3273800"/>
            <a:ext cx="2422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latin typeface="Century Gothic"/>
                <a:ea typeface="Century Gothic"/>
                <a:cs typeface="Century Gothic"/>
                <a:sym typeface="Century Gothic"/>
              </a:rPr>
              <a:t>Expected Frequency</a:t>
            </a:r>
            <a:endParaRPr sz="1300" u="sng">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 w/ Photo Background">
  <a:themeElements>
    <a:clrScheme name="Custom 5">
      <a:dk1>
        <a:srgbClr val="000000"/>
      </a:dk1>
      <a:lt1>
        <a:srgbClr val="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